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4" r:id="rId2"/>
    <p:sldId id="257" r:id="rId3"/>
    <p:sldId id="263" r:id="rId4"/>
    <p:sldId id="284" r:id="rId5"/>
    <p:sldId id="287" r:id="rId6"/>
    <p:sldId id="285" r:id="rId7"/>
    <p:sldId id="306" r:id="rId8"/>
    <p:sldId id="295" r:id="rId9"/>
    <p:sldId id="304" r:id="rId10"/>
    <p:sldId id="296" r:id="rId11"/>
    <p:sldId id="297" r:id="rId12"/>
    <p:sldId id="289" r:id="rId13"/>
    <p:sldId id="298" r:id="rId14"/>
    <p:sldId id="290" r:id="rId15"/>
    <p:sldId id="291" r:id="rId16"/>
    <p:sldId id="292" r:id="rId17"/>
    <p:sldId id="293" r:id="rId18"/>
    <p:sldId id="299" r:id="rId19"/>
    <p:sldId id="300" r:id="rId20"/>
    <p:sldId id="301" r:id="rId21"/>
    <p:sldId id="302" r:id="rId22"/>
    <p:sldId id="303" r:id="rId23"/>
    <p:sldId id="29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Savoie" initials="LS" lastIdx="1" clrIdx="0">
    <p:extLst>
      <p:ext uri="{19B8F6BF-5375-455C-9EA6-DF929625EA0E}">
        <p15:presenceInfo xmlns:p15="http://schemas.microsoft.com/office/powerpoint/2012/main" userId="S-1-5-21-1799063212-1574363165-1822667869-26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B4A4"/>
    <a:srgbClr val="56D7CB"/>
    <a:srgbClr val="76D9BB"/>
    <a:srgbClr val="6A2732"/>
    <a:srgbClr val="8FB2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p:restoredTop sz="94662"/>
  </p:normalViewPr>
  <p:slideViewPr>
    <p:cSldViewPr snapToGrid="0" snapToObjects="1">
      <p:cViewPr varScale="1">
        <p:scale>
          <a:sx n="108" d="100"/>
          <a:sy n="108" d="100"/>
        </p:scale>
        <p:origin x="16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3A735F-417C-6B49-8528-6FBC367399B4}" type="datetimeFigureOut">
              <a:rPr lang="en-US" smtClean="0"/>
              <a:t>11/18/2021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3784B5-2B73-1146-BC93-69C5EC26C41D}" type="slidenum">
              <a:rPr lang="en-US" smtClean="0"/>
              <a:t>‹#›</a:t>
            </a:fld>
            <a:endParaRPr lang="en-US"/>
          </a:p>
        </p:txBody>
      </p:sp>
    </p:spTree>
    <p:extLst>
      <p:ext uri="{BB962C8B-B14F-4D97-AF65-F5344CB8AC3E}">
        <p14:creationId xmlns:p14="http://schemas.microsoft.com/office/powerpoint/2010/main" val="233730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CA2AA-4D2E-E04A-916B-FD467441B422}" type="datetimeFigureOut">
              <a:rPr lang="en-US" smtClean="0"/>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E8BB4-2738-7947-BB00-CD84F95D1913}" type="slidenum">
              <a:rPr lang="en-US" smtClean="0"/>
              <a:t>‹#›</a:t>
            </a:fld>
            <a:endParaRPr lang="en-US"/>
          </a:p>
        </p:txBody>
      </p:sp>
    </p:spTree>
    <p:extLst>
      <p:ext uri="{BB962C8B-B14F-4D97-AF65-F5344CB8AC3E}">
        <p14:creationId xmlns:p14="http://schemas.microsoft.com/office/powerpoint/2010/main" val="19174935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be used to familiarize presentation attendees with the broader role of the Utah Department</a:t>
            </a:r>
            <a:r>
              <a:rPr lang="en-US" baseline="0" dirty="0"/>
              <a:t> of Health. </a:t>
            </a:r>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2</a:t>
            </a:fld>
            <a:endParaRPr lang="en-US"/>
          </a:p>
        </p:txBody>
      </p:sp>
    </p:spTree>
    <p:extLst>
      <p:ext uri="{BB962C8B-B14F-4D97-AF65-F5344CB8AC3E}">
        <p14:creationId xmlns:p14="http://schemas.microsoft.com/office/powerpoint/2010/main" val="28996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11</a:t>
            </a:fld>
            <a:endParaRPr lang="en-US"/>
          </a:p>
        </p:txBody>
      </p:sp>
    </p:spTree>
    <p:extLst>
      <p:ext uri="{BB962C8B-B14F-4D97-AF65-F5344CB8AC3E}">
        <p14:creationId xmlns:p14="http://schemas.microsoft.com/office/powerpoint/2010/main" val="141628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12</a:t>
            </a:fld>
            <a:endParaRPr lang="en-US"/>
          </a:p>
        </p:txBody>
      </p:sp>
    </p:spTree>
    <p:extLst>
      <p:ext uri="{BB962C8B-B14F-4D97-AF65-F5344CB8AC3E}">
        <p14:creationId xmlns:p14="http://schemas.microsoft.com/office/powerpoint/2010/main" val="403920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13</a:t>
            </a:fld>
            <a:endParaRPr lang="en-US"/>
          </a:p>
        </p:txBody>
      </p:sp>
    </p:spTree>
    <p:extLst>
      <p:ext uri="{BB962C8B-B14F-4D97-AF65-F5344CB8AC3E}">
        <p14:creationId xmlns:p14="http://schemas.microsoft.com/office/powerpoint/2010/main" val="31801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14</a:t>
            </a:fld>
            <a:endParaRPr lang="en-US"/>
          </a:p>
        </p:txBody>
      </p:sp>
    </p:spTree>
    <p:extLst>
      <p:ext uri="{BB962C8B-B14F-4D97-AF65-F5344CB8AC3E}">
        <p14:creationId xmlns:p14="http://schemas.microsoft.com/office/powerpoint/2010/main" val="707105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15</a:t>
            </a:fld>
            <a:endParaRPr lang="en-US"/>
          </a:p>
        </p:txBody>
      </p:sp>
    </p:spTree>
    <p:extLst>
      <p:ext uri="{BB962C8B-B14F-4D97-AF65-F5344CB8AC3E}">
        <p14:creationId xmlns:p14="http://schemas.microsoft.com/office/powerpoint/2010/main" val="171646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16</a:t>
            </a:fld>
            <a:endParaRPr lang="en-US"/>
          </a:p>
        </p:txBody>
      </p:sp>
    </p:spTree>
    <p:extLst>
      <p:ext uri="{BB962C8B-B14F-4D97-AF65-F5344CB8AC3E}">
        <p14:creationId xmlns:p14="http://schemas.microsoft.com/office/powerpoint/2010/main" val="3360310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17</a:t>
            </a:fld>
            <a:endParaRPr lang="en-US"/>
          </a:p>
        </p:txBody>
      </p:sp>
    </p:spTree>
    <p:extLst>
      <p:ext uri="{BB962C8B-B14F-4D97-AF65-F5344CB8AC3E}">
        <p14:creationId xmlns:p14="http://schemas.microsoft.com/office/powerpoint/2010/main" val="268677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18</a:t>
            </a:fld>
            <a:endParaRPr lang="en-US"/>
          </a:p>
        </p:txBody>
      </p:sp>
    </p:spTree>
    <p:extLst>
      <p:ext uri="{BB962C8B-B14F-4D97-AF65-F5344CB8AC3E}">
        <p14:creationId xmlns:p14="http://schemas.microsoft.com/office/powerpoint/2010/main" val="281958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source</a:t>
            </a:r>
          </a:p>
        </p:txBody>
      </p:sp>
      <p:sp>
        <p:nvSpPr>
          <p:cNvPr id="4" name="Slide Number Placeholder 3"/>
          <p:cNvSpPr>
            <a:spLocks noGrp="1"/>
          </p:cNvSpPr>
          <p:nvPr>
            <p:ph type="sldNum" sz="quarter" idx="10"/>
          </p:nvPr>
        </p:nvSpPr>
        <p:spPr/>
        <p:txBody>
          <a:bodyPr/>
          <a:lstStyle/>
          <a:p>
            <a:fld id="{174E8BB4-2738-7947-BB00-CD84F95D1913}" type="slidenum">
              <a:rPr lang="en-US" smtClean="0"/>
              <a:t>19</a:t>
            </a:fld>
            <a:endParaRPr lang="en-US"/>
          </a:p>
        </p:txBody>
      </p:sp>
    </p:spTree>
    <p:extLst>
      <p:ext uri="{BB962C8B-B14F-4D97-AF65-F5344CB8AC3E}">
        <p14:creationId xmlns:p14="http://schemas.microsoft.com/office/powerpoint/2010/main" val="8485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20</a:t>
            </a:fld>
            <a:endParaRPr lang="en-US"/>
          </a:p>
        </p:txBody>
      </p:sp>
    </p:spTree>
    <p:extLst>
      <p:ext uri="{BB962C8B-B14F-4D97-AF65-F5344CB8AC3E}">
        <p14:creationId xmlns:p14="http://schemas.microsoft.com/office/powerpoint/2010/main" val="51334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orients</a:t>
            </a:r>
            <a:r>
              <a:rPr lang="en-US" baseline="0" dirty="0"/>
              <a:t> attendees with the specific priorities of the agency. The agency priorities are also carried throughout the presentation on the slide footer.</a:t>
            </a:r>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3</a:t>
            </a:fld>
            <a:endParaRPr lang="en-US"/>
          </a:p>
        </p:txBody>
      </p:sp>
    </p:spTree>
    <p:extLst>
      <p:ext uri="{BB962C8B-B14F-4D97-AF65-F5344CB8AC3E}">
        <p14:creationId xmlns:p14="http://schemas.microsoft.com/office/powerpoint/2010/main" val="3890857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21</a:t>
            </a:fld>
            <a:endParaRPr lang="en-US"/>
          </a:p>
        </p:txBody>
      </p:sp>
    </p:spTree>
    <p:extLst>
      <p:ext uri="{BB962C8B-B14F-4D97-AF65-F5344CB8AC3E}">
        <p14:creationId xmlns:p14="http://schemas.microsoft.com/office/powerpoint/2010/main" val="175449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22</a:t>
            </a:fld>
            <a:endParaRPr lang="en-US"/>
          </a:p>
        </p:txBody>
      </p:sp>
    </p:spTree>
    <p:extLst>
      <p:ext uri="{BB962C8B-B14F-4D97-AF65-F5344CB8AC3E}">
        <p14:creationId xmlns:p14="http://schemas.microsoft.com/office/powerpoint/2010/main" val="233292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orients</a:t>
            </a:r>
            <a:r>
              <a:rPr lang="en-US" baseline="0" dirty="0"/>
              <a:t> attendees with the specific priorities of the agency. The agency priorities are also carried throughout the presentation on the slide footer.</a:t>
            </a:r>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4</a:t>
            </a:fld>
            <a:endParaRPr lang="en-US"/>
          </a:p>
        </p:txBody>
      </p:sp>
    </p:spTree>
    <p:extLst>
      <p:ext uri="{BB962C8B-B14F-4D97-AF65-F5344CB8AC3E}">
        <p14:creationId xmlns:p14="http://schemas.microsoft.com/office/powerpoint/2010/main" val="82060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orients</a:t>
            </a:r>
            <a:r>
              <a:rPr lang="en-US" baseline="0" dirty="0"/>
              <a:t> attendees with the specific priorities of the agency. The agency priorities are also carried throughout the presentation on the slide footer.</a:t>
            </a:r>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5</a:t>
            </a:fld>
            <a:endParaRPr lang="en-US"/>
          </a:p>
        </p:txBody>
      </p:sp>
    </p:spTree>
    <p:extLst>
      <p:ext uri="{BB962C8B-B14F-4D97-AF65-F5344CB8AC3E}">
        <p14:creationId xmlns:p14="http://schemas.microsoft.com/office/powerpoint/2010/main" val="31162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orients</a:t>
            </a:r>
            <a:r>
              <a:rPr lang="en-US" baseline="0" dirty="0"/>
              <a:t> attendees with the specific priorities of the agency. The agency priorities are also carried throughout the presentation on the slide footer.</a:t>
            </a:r>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6</a:t>
            </a:fld>
            <a:endParaRPr lang="en-US"/>
          </a:p>
        </p:txBody>
      </p:sp>
    </p:spTree>
    <p:extLst>
      <p:ext uri="{BB962C8B-B14F-4D97-AF65-F5344CB8AC3E}">
        <p14:creationId xmlns:p14="http://schemas.microsoft.com/office/powerpoint/2010/main" val="401462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7</a:t>
            </a:fld>
            <a:endParaRPr lang="en-US"/>
          </a:p>
        </p:txBody>
      </p:sp>
    </p:spTree>
    <p:extLst>
      <p:ext uri="{BB962C8B-B14F-4D97-AF65-F5344CB8AC3E}">
        <p14:creationId xmlns:p14="http://schemas.microsoft.com/office/powerpoint/2010/main" val="31946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8</a:t>
            </a:fld>
            <a:endParaRPr lang="en-US"/>
          </a:p>
        </p:txBody>
      </p:sp>
    </p:spTree>
    <p:extLst>
      <p:ext uri="{BB962C8B-B14F-4D97-AF65-F5344CB8AC3E}">
        <p14:creationId xmlns:p14="http://schemas.microsoft.com/office/powerpoint/2010/main" val="267394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9</a:t>
            </a:fld>
            <a:endParaRPr lang="en-US"/>
          </a:p>
        </p:txBody>
      </p:sp>
    </p:spTree>
    <p:extLst>
      <p:ext uri="{BB962C8B-B14F-4D97-AF65-F5344CB8AC3E}">
        <p14:creationId xmlns:p14="http://schemas.microsoft.com/office/powerpoint/2010/main" val="154583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E8BB4-2738-7947-BB00-CD84F95D1913}" type="slidenum">
              <a:rPr lang="en-US" smtClean="0"/>
              <a:t>10</a:t>
            </a:fld>
            <a:endParaRPr lang="en-US"/>
          </a:p>
        </p:txBody>
      </p:sp>
    </p:spTree>
    <p:extLst>
      <p:ext uri="{BB962C8B-B14F-4D97-AF65-F5344CB8AC3E}">
        <p14:creationId xmlns:p14="http://schemas.microsoft.com/office/powerpoint/2010/main" val="39907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F0A718-45D1-FD48-BA4E-80CAA9AEEAED}"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50358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0A718-45D1-FD48-BA4E-80CAA9AEEAED}"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357980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0A718-45D1-FD48-BA4E-80CAA9AEEAED}"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192231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0A718-45D1-FD48-BA4E-80CAA9AEEAED}"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300774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0A718-45D1-FD48-BA4E-80CAA9AEEAED}"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126668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F0A718-45D1-FD48-BA4E-80CAA9AEEAED}"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275582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F0A718-45D1-FD48-BA4E-80CAA9AEEAED}"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363330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F0A718-45D1-FD48-BA4E-80CAA9AEEAED}"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417859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0A718-45D1-FD48-BA4E-80CAA9AEEAED}"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155701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F0A718-45D1-FD48-BA4E-80CAA9AEEAED}"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397645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F0A718-45D1-FD48-BA4E-80CAA9AEEAED}"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B720-E50A-2548-97B2-6D87E81ACCC5}" type="slidenum">
              <a:rPr lang="en-US" smtClean="0"/>
              <a:t>‹#›</a:t>
            </a:fld>
            <a:endParaRPr lang="en-US"/>
          </a:p>
        </p:txBody>
      </p:sp>
    </p:spTree>
    <p:extLst>
      <p:ext uri="{BB962C8B-B14F-4D97-AF65-F5344CB8AC3E}">
        <p14:creationId xmlns:p14="http://schemas.microsoft.com/office/powerpoint/2010/main" val="364659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0A718-45D1-FD48-BA4E-80CAA9AEEAED}" type="datetimeFigureOut">
              <a:rPr lang="en-US" smtClean="0"/>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4B720-E50A-2548-97B2-6D87E81ACCC5}" type="slidenum">
              <a:rPr lang="en-US" smtClean="0"/>
              <a:t>‹#›</a:t>
            </a:fld>
            <a:endParaRPr lang="en-US"/>
          </a:p>
        </p:txBody>
      </p:sp>
    </p:spTree>
    <p:extLst>
      <p:ext uri="{BB962C8B-B14F-4D97-AF65-F5344CB8AC3E}">
        <p14:creationId xmlns:p14="http://schemas.microsoft.com/office/powerpoint/2010/main" val="364320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rules.utah.gov/publicat/code/r434/r434-150.htm" TargetMode="External"/><Relationship Id="rId5" Type="http://schemas.openxmlformats.org/officeDocument/2006/relationships/hyperlink" Target="https://rules.utah.gov/publicat/code/r380/r380-210.htm" TargetMode="External"/><Relationship Id="rId4" Type="http://schemas.openxmlformats.org/officeDocument/2006/relationships/hyperlink" Target="https://rules.utah.gov/publicat/code/r380/r380-200.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6E2940-BB83-4853-8B65-6AC64622EA31}"/>
              </a:ext>
            </a:extLst>
          </p:cNvPr>
          <p:cNvSpPr txBox="1"/>
          <p:nvPr/>
        </p:nvSpPr>
        <p:spPr>
          <a:xfrm>
            <a:off x="721706" y="6358739"/>
            <a:ext cx="8007320" cy="369332"/>
          </a:xfrm>
          <a:prstGeom prst="rect">
            <a:avLst/>
          </a:prstGeom>
          <a:noFill/>
        </p:spPr>
        <p:txBody>
          <a:bodyPr wrap="none" rtlCol="0">
            <a:spAutoFit/>
          </a:bodyPr>
          <a:lstStyle/>
          <a:p>
            <a:r>
              <a:rPr lang="en-US" dirty="0">
                <a:solidFill>
                  <a:srgbClr val="8FB2F3"/>
                </a:solidFill>
                <a:latin typeface="Minion Pro"/>
                <a:cs typeface="Minion Pro"/>
              </a:rPr>
              <a:t>HEALTHIEST PEOPLE  |  OPTIMIZE MEDICAID  |  A GREAT ORGANIZATION</a:t>
            </a:r>
          </a:p>
        </p:txBody>
      </p:sp>
      <p:pic>
        <p:nvPicPr>
          <p:cNvPr id="6" name="Picture 5" descr="UDOH Logo_CMYK_Horz.jpg">
            <a:extLst>
              <a:ext uri="{FF2B5EF4-FFF2-40B4-BE49-F238E27FC236}">
                <a16:creationId xmlns:a16="http://schemas.microsoft.com/office/drawing/2014/main" id="{707A062A-82E9-4C1E-8DE8-D717E47274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6056" y="705712"/>
            <a:ext cx="5594651" cy="1651754"/>
          </a:xfrm>
          <a:prstGeom prst="rect">
            <a:avLst/>
          </a:prstGeom>
        </p:spPr>
      </p:pic>
      <p:sp>
        <p:nvSpPr>
          <p:cNvPr id="8" name="TextBox 7">
            <a:extLst>
              <a:ext uri="{FF2B5EF4-FFF2-40B4-BE49-F238E27FC236}">
                <a16:creationId xmlns:a16="http://schemas.microsoft.com/office/drawing/2014/main" id="{D2106FEA-7DCB-43EB-88E0-DFC1DA9033A6}"/>
              </a:ext>
            </a:extLst>
          </p:cNvPr>
          <p:cNvSpPr txBox="1"/>
          <p:nvPr/>
        </p:nvSpPr>
        <p:spPr>
          <a:xfrm>
            <a:off x="1264158" y="3168563"/>
            <a:ext cx="6797758" cy="2923877"/>
          </a:xfrm>
          <a:prstGeom prst="rect">
            <a:avLst/>
          </a:prstGeom>
          <a:noFill/>
        </p:spPr>
        <p:txBody>
          <a:bodyPr wrap="none" rtlCol="0">
            <a:spAutoFit/>
          </a:bodyPr>
          <a:lstStyle/>
          <a:p>
            <a:pPr algn="ctr"/>
            <a:r>
              <a:rPr lang="en-US" sz="3600" b="1" dirty="0">
                <a:latin typeface="+mj-lt"/>
                <a:cs typeface="Arial" panose="020B0604020202020204" pitchFamily="34" charset="0"/>
              </a:rPr>
              <a:t>Patient Safety Surveillance </a:t>
            </a:r>
            <a:br>
              <a:rPr lang="en-US" sz="3600" b="1" dirty="0">
                <a:latin typeface="+mj-lt"/>
                <a:cs typeface="Arial" panose="020B0604020202020204" pitchFamily="34" charset="0"/>
              </a:rPr>
            </a:br>
            <a:r>
              <a:rPr lang="en-US" sz="3600" b="1" dirty="0">
                <a:latin typeface="+mj-lt"/>
                <a:cs typeface="Arial" panose="020B0604020202020204" pitchFamily="34" charset="0"/>
              </a:rPr>
              <a:t>and Improvement Program (PSSIP)</a:t>
            </a:r>
            <a:endParaRPr lang="en-US" sz="2400" dirty="0">
              <a:latin typeface="Minion Pro"/>
              <a:cs typeface="Minion Pro"/>
            </a:endParaRPr>
          </a:p>
          <a:p>
            <a:pPr algn="ctr"/>
            <a:endParaRPr lang="en-US" sz="2400" dirty="0">
              <a:latin typeface="+mj-lt"/>
              <a:cs typeface="Minion Pro"/>
            </a:endParaRPr>
          </a:p>
          <a:p>
            <a:pPr algn="ctr"/>
            <a:r>
              <a:rPr lang="en-US" sz="2400" dirty="0">
                <a:latin typeface="+mj-lt"/>
                <a:cs typeface="Minion Pro"/>
              </a:rPr>
              <a:t>A National Overview of Patient Safety Initiatives and </a:t>
            </a:r>
          </a:p>
          <a:p>
            <a:pPr algn="ctr"/>
            <a:r>
              <a:rPr lang="en-US" sz="2400" dirty="0">
                <a:latin typeface="+mj-lt"/>
                <a:cs typeface="Minion Pro"/>
              </a:rPr>
              <a:t>PSSIP Mission/Vision/Goalsetting</a:t>
            </a:r>
          </a:p>
          <a:p>
            <a:pPr algn="ctr"/>
            <a:endParaRPr lang="en-US" sz="2400" dirty="0">
              <a:latin typeface="Minion Pro"/>
              <a:cs typeface="Minion Pro"/>
            </a:endParaRPr>
          </a:p>
          <a:p>
            <a:pPr algn="ctr"/>
            <a:r>
              <a:rPr lang="en-US" sz="1600" dirty="0">
                <a:latin typeface="+mj-lt"/>
                <a:cs typeface="Minion Pro"/>
              </a:rPr>
              <a:t>August 26, 2021</a:t>
            </a:r>
          </a:p>
        </p:txBody>
      </p:sp>
    </p:spTree>
    <p:extLst>
      <p:ext uri="{BB962C8B-B14F-4D97-AF65-F5344CB8AC3E}">
        <p14:creationId xmlns:p14="http://schemas.microsoft.com/office/powerpoint/2010/main" val="125764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chemeClr val="bg1"/>
                </a:solidFill>
              </a:rPr>
              <a:t>State by State Patient Safety Initiatives</a:t>
            </a: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5" name="TextBox 4">
            <a:extLst>
              <a:ext uri="{FF2B5EF4-FFF2-40B4-BE49-F238E27FC236}">
                <a16:creationId xmlns:a16="http://schemas.microsoft.com/office/drawing/2014/main" id="{3B276DE2-2F4A-4E48-9760-4A420CF63514}"/>
              </a:ext>
            </a:extLst>
          </p:cNvPr>
          <p:cNvSpPr txBox="1"/>
          <p:nvPr/>
        </p:nvSpPr>
        <p:spPr>
          <a:xfrm>
            <a:off x="444657" y="1085419"/>
            <a:ext cx="2375971" cy="369332"/>
          </a:xfrm>
          <a:prstGeom prst="rect">
            <a:avLst/>
          </a:prstGeom>
          <a:noFill/>
        </p:spPr>
        <p:txBody>
          <a:bodyPr wrap="none" rtlCol="0">
            <a:spAutoFit/>
          </a:bodyPr>
          <a:lstStyle/>
          <a:p>
            <a:r>
              <a:rPr lang="en-US" b="1" dirty="0"/>
              <a:t>Current Available Tools</a:t>
            </a:r>
          </a:p>
        </p:txBody>
      </p:sp>
      <p:sp>
        <p:nvSpPr>
          <p:cNvPr id="6" name="TextBox 5">
            <a:extLst>
              <a:ext uri="{FF2B5EF4-FFF2-40B4-BE49-F238E27FC236}">
                <a16:creationId xmlns:a16="http://schemas.microsoft.com/office/drawing/2014/main" id="{F9166DEB-C3D1-104F-AFE0-441F6E600FCC}"/>
              </a:ext>
            </a:extLst>
          </p:cNvPr>
          <p:cNvSpPr txBox="1"/>
          <p:nvPr/>
        </p:nvSpPr>
        <p:spPr>
          <a:xfrm>
            <a:off x="499089" y="1454751"/>
            <a:ext cx="8200254" cy="3416320"/>
          </a:xfrm>
          <a:prstGeom prst="rect">
            <a:avLst/>
          </a:prstGeom>
          <a:noFill/>
        </p:spPr>
        <p:txBody>
          <a:bodyPr wrap="square" rtlCol="0">
            <a:spAutoFit/>
          </a:bodyPr>
          <a:lstStyle/>
          <a:p>
            <a:r>
              <a:rPr lang="en-US" dirty="0"/>
              <a:t>National Academy For State Health Policy (NASHP)</a:t>
            </a:r>
          </a:p>
          <a:p>
            <a:pPr marL="285750" indent="-285750">
              <a:buFont typeface="Arial" panose="020B0604020202020204" pitchFamily="34" charset="0"/>
              <a:buChar char="•"/>
            </a:pPr>
            <a:r>
              <a:rPr lang="en-US" dirty="0"/>
              <a:t>2014 Guide to State Adverse Event Reporting Systems</a:t>
            </a:r>
          </a:p>
          <a:p>
            <a:pPr marL="742950" lvl="1" indent="-285750">
              <a:buFont typeface="Arial" panose="020B0604020202020204" pitchFamily="34" charset="0"/>
              <a:buChar char="•"/>
            </a:pPr>
            <a:r>
              <a:rPr lang="en-US" dirty="0"/>
              <a:t>Surveyed all 50 states + DC with a focus on adverse event reporting systems</a:t>
            </a:r>
          </a:p>
          <a:p>
            <a:pPr marL="285750" indent="-285750">
              <a:buFont typeface="Arial" panose="020B0604020202020204" pitchFamily="34" charset="0"/>
              <a:buChar char="•"/>
            </a:pPr>
            <a:r>
              <a:rPr lang="en-US" dirty="0"/>
              <a:t>Interactive Patient Safety Map and Toolkit (last updated 2009)</a:t>
            </a:r>
          </a:p>
          <a:p>
            <a:endParaRPr lang="en-US" dirty="0"/>
          </a:p>
          <a:p>
            <a:pPr lvl="0"/>
            <a:r>
              <a:rPr lang="en-US" dirty="0">
                <a:solidFill>
                  <a:prstClr val="black"/>
                </a:solidFill>
              </a:rPr>
              <a:t>Agency for Healthcare Research and Quality (AHRQ)</a:t>
            </a:r>
          </a:p>
          <a:p>
            <a:pPr marL="285750" indent="-285750">
              <a:buFont typeface="Arial" panose="020B0604020202020204" pitchFamily="34" charset="0"/>
              <a:buChar char="•"/>
            </a:pPr>
            <a:r>
              <a:rPr lang="en-US" dirty="0"/>
              <a:t>Patient Safety Indicators (PSIs) – Use administrative data from hospitalization discharge records to identify potential in-hospital complications</a:t>
            </a:r>
          </a:p>
          <a:p>
            <a:endParaRPr lang="en-US" dirty="0"/>
          </a:p>
          <a:p>
            <a:pPr lvl="0"/>
            <a:r>
              <a:rPr lang="en-US" dirty="0">
                <a:solidFill>
                  <a:prstClr val="black"/>
                </a:solidFill>
              </a:rPr>
              <a:t>Institute for Healthcare Improvement (IHI)</a:t>
            </a:r>
          </a:p>
          <a:p>
            <a:pPr marL="285750" indent="-285750">
              <a:buFont typeface="Arial" panose="020B0604020202020204" pitchFamily="34" charset="0"/>
              <a:buChar char="•"/>
            </a:pPr>
            <a:r>
              <a:rPr lang="en-US" dirty="0"/>
              <a:t>Global Trigger Tool – Review of medical records looking for certain occurrences or prompts that might trigger investigation to see if an adverse event occurred</a:t>
            </a:r>
          </a:p>
        </p:txBody>
      </p:sp>
    </p:spTree>
    <p:extLst>
      <p:ext uri="{BB962C8B-B14F-4D97-AF65-F5344CB8AC3E}">
        <p14:creationId xmlns:p14="http://schemas.microsoft.com/office/powerpoint/2010/main" val="32616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chemeClr val="bg1"/>
                </a:solidFill>
              </a:rPr>
              <a:t>State by State Patient Safety Initiatives</a:t>
            </a:r>
          </a:p>
        </p:txBody>
      </p:sp>
      <p:sp>
        <p:nvSpPr>
          <p:cNvPr id="5" name="TextBox 4">
            <a:extLst>
              <a:ext uri="{FF2B5EF4-FFF2-40B4-BE49-F238E27FC236}">
                <a16:creationId xmlns:a16="http://schemas.microsoft.com/office/drawing/2014/main" id="{3B276DE2-2F4A-4E48-9760-4A420CF63514}"/>
              </a:ext>
            </a:extLst>
          </p:cNvPr>
          <p:cNvSpPr txBox="1"/>
          <p:nvPr/>
        </p:nvSpPr>
        <p:spPr>
          <a:xfrm>
            <a:off x="444657" y="1085419"/>
            <a:ext cx="3530134" cy="369332"/>
          </a:xfrm>
          <a:prstGeom prst="rect">
            <a:avLst/>
          </a:prstGeom>
          <a:noFill/>
        </p:spPr>
        <p:txBody>
          <a:bodyPr wrap="none" rtlCol="0">
            <a:spAutoFit/>
          </a:bodyPr>
          <a:lstStyle/>
          <a:p>
            <a:r>
              <a:rPr lang="en-US" b="1" dirty="0"/>
              <a:t>NASHP Interactive Map and Toolkit</a:t>
            </a:r>
          </a:p>
        </p:txBody>
      </p:sp>
      <p:pic>
        <p:nvPicPr>
          <p:cNvPr id="15" name="Picture 14" descr="A picture containing chart&#10;&#10;Description automatically generated">
            <a:extLst>
              <a:ext uri="{FF2B5EF4-FFF2-40B4-BE49-F238E27FC236}">
                <a16:creationId xmlns:a16="http://schemas.microsoft.com/office/drawing/2014/main" id="{CD06A5DE-5672-AE43-8F29-F99644930BFF}"/>
              </a:ext>
            </a:extLst>
          </p:cNvPr>
          <p:cNvPicPr>
            <a:picLocks noChangeAspect="1"/>
          </p:cNvPicPr>
          <p:nvPr/>
        </p:nvPicPr>
        <p:blipFill>
          <a:blip r:embed="rId4"/>
          <a:stretch>
            <a:fillRect/>
          </a:stretch>
        </p:blipFill>
        <p:spPr>
          <a:xfrm>
            <a:off x="309433" y="2254473"/>
            <a:ext cx="5009010" cy="2781501"/>
          </a:xfrm>
          <a:prstGeom prst="rect">
            <a:avLst/>
          </a:prstGeom>
          <a:ln w="12700">
            <a:solidFill>
              <a:schemeClr val="tx1"/>
            </a:solidFill>
          </a:ln>
        </p:spPr>
      </p:pic>
      <p:pic>
        <p:nvPicPr>
          <p:cNvPr id="17" name="Picture 16" descr="Graphical user interface&#10;&#10;Description automatically generated with medium confidence">
            <a:extLst>
              <a:ext uri="{FF2B5EF4-FFF2-40B4-BE49-F238E27FC236}">
                <a16:creationId xmlns:a16="http://schemas.microsoft.com/office/drawing/2014/main" id="{FA03D2BE-33EB-8048-8957-DDAA5323853C}"/>
              </a:ext>
            </a:extLst>
          </p:cNvPr>
          <p:cNvPicPr>
            <a:picLocks noChangeAspect="1"/>
          </p:cNvPicPr>
          <p:nvPr/>
        </p:nvPicPr>
        <p:blipFill>
          <a:blip r:embed="rId5"/>
          <a:stretch>
            <a:fillRect/>
          </a:stretch>
        </p:blipFill>
        <p:spPr>
          <a:xfrm>
            <a:off x="5503836" y="3778117"/>
            <a:ext cx="3152484" cy="2447811"/>
          </a:xfrm>
          <a:prstGeom prst="rect">
            <a:avLst/>
          </a:prstGeom>
          <a:ln w="12700">
            <a:solidFill>
              <a:schemeClr val="tx1"/>
            </a:solidFill>
          </a:ln>
        </p:spPr>
      </p:pic>
      <p:pic>
        <p:nvPicPr>
          <p:cNvPr id="19" name="Picture 18" descr="Graphical user interface, text, application, email&#10;&#10;Description automatically generated">
            <a:extLst>
              <a:ext uri="{FF2B5EF4-FFF2-40B4-BE49-F238E27FC236}">
                <a16:creationId xmlns:a16="http://schemas.microsoft.com/office/drawing/2014/main" id="{954A9816-2B4D-3E4C-B93E-F372EA0779F2}"/>
              </a:ext>
            </a:extLst>
          </p:cNvPr>
          <p:cNvPicPr>
            <a:picLocks noChangeAspect="1"/>
          </p:cNvPicPr>
          <p:nvPr/>
        </p:nvPicPr>
        <p:blipFill>
          <a:blip r:embed="rId6"/>
          <a:stretch>
            <a:fillRect/>
          </a:stretch>
        </p:blipFill>
        <p:spPr>
          <a:xfrm>
            <a:off x="5503837" y="1085418"/>
            <a:ext cx="3152483" cy="2537769"/>
          </a:xfrm>
          <a:prstGeom prst="rect">
            <a:avLst/>
          </a:prstGeom>
          <a:ln w="12700">
            <a:solidFill>
              <a:schemeClr val="tx1"/>
            </a:solidFill>
          </a:ln>
        </p:spPr>
      </p:pic>
      <p:sp>
        <p:nvSpPr>
          <p:cNvPr id="2" name="TextBox 1">
            <a:extLst>
              <a:ext uri="{FF2B5EF4-FFF2-40B4-BE49-F238E27FC236}">
                <a16:creationId xmlns:a16="http://schemas.microsoft.com/office/drawing/2014/main" id="{111DA27A-986A-4440-AD8F-3FC8297E9A10}"/>
              </a:ext>
            </a:extLst>
          </p:cNvPr>
          <p:cNvSpPr txBox="1"/>
          <p:nvPr/>
        </p:nvSpPr>
        <p:spPr>
          <a:xfrm>
            <a:off x="309433" y="5062296"/>
            <a:ext cx="3573222" cy="307777"/>
          </a:xfrm>
          <a:prstGeom prst="rect">
            <a:avLst/>
          </a:prstGeom>
          <a:noFill/>
        </p:spPr>
        <p:txBody>
          <a:bodyPr wrap="none" rtlCol="0">
            <a:spAutoFit/>
          </a:bodyPr>
          <a:lstStyle/>
          <a:p>
            <a:r>
              <a:rPr lang="en-US" sz="1400" dirty="0"/>
              <a:t>https://</a:t>
            </a:r>
            <a:r>
              <a:rPr lang="en-US" sz="1400" dirty="0" err="1"/>
              <a:t>www.nashp.org</a:t>
            </a:r>
            <a:r>
              <a:rPr lang="en-US" sz="1400" dirty="0"/>
              <a:t>/patient-safety-toolkit/</a:t>
            </a:r>
          </a:p>
        </p:txBody>
      </p:sp>
      <p:sp>
        <p:nvSpPr>
          <p:cNvPr id="4" name="TextBox 3">
            <a:extLst>
              <a:ext uri="{FF2B5EF4-FFF2-40B4-BE49-F238E27FC236}">
                <a16:creationId xmlns:a16="http://schemas.microsoft.com/office/drawing/2014/main" id="{9D377CC6-B49A-7441-9ACA-6DF57F929238}"/>
              </a:ext>
            </a:extLst>
          </p:cNvPr>
          <p:cNvSpPr txBox="1"/>
          <p:nvPr/>
        </p:nvSpPr>
        <p:spPr>
          <a:xfrm>
            <a:off x="3061051" y="5466364"/>
            <a:ext cx="2442785" cy="369332"/>
          </a:xfrm>
          <a:prstGeom prst="rect">
            <a:avLst/>
          </a:prstGeom>
          <a:noFill/>
        </p:spPr>
        <p:txBody>
          <a:bodyPr wrap="none" rtlCol="0">
            <a:spAutoFit/>
          </a:bodyPr>
          <a:lstStyle/>
          <a:p>
            <a:r>
              <a:rPr lang="en-US" dirty="0"/>
              <a:t>After clicking on Utah -&gt;</a:t>
            </a:r>
          </a:p>
        </p:txBody>
      </p:sp>
      <p:sp>
        <p:nvSpPr>
          <p:cNvPr id="8" name="TextBox 7">
            <a:extLst>
              <a:ext uri="{FF2B5EF4-FFF2-40B4-BE49-F238E27FC236}">
                <a16:creationId xmlns:a16="http://schemas.microsoft.com/office/drawing/2014/main" id="{3181AF36-3822-7E4B-B00E-62D35CEDD5A6}"/>
              </a:ext>
            </a:extLst>
          </p:cNvPr>
          <p:cNvSpPr txBox="1"/>
          <p:nvPr/>
        </p:nvSpPr>
        <p:spPr>
          <a:xfrm>
            <a:off x="2356500" y="1758195"/>
            <a:ext cx="3147336" cy="369332"/>
          </a:xfrm>
          <a:prstGeom prst="rect">
            <a:avLst/>
          </a:prstGeom>
          <a:noFill/>
        </p:spPr>
        <p:txBody>
          <a:bodyPr wrap="none" rtlCol="0">
            <a:spAutoFit/>
          </a:bodyPr>
          <a:lstStyle/>
          <a:p>
            <a:r>
              <a:rPr lang="en-US" dirty="0"/>
              <a:t>Utah’s link for ‘State website’ -&gt;</a:t>
            </a:r>
          </a:p>
        </p:txBody>
      </p:sp>
      <p:sp>
        <p:nvSpPr>
          <p:cNvPr id="9" name="TextBox 8">
            <a:extLst>
              <a:ext uri="{FF2B5EF4-FFF2-40B4-BE49-F238E27FC236}">
                <a16:creationId xmlns:a16="http://schemas.microsoft.com/office/drawing/2014/main" id="{12463E16-B6A5-2447-A181-2BFFB1D163C5}"/>
              </a:ext>
            </a:extLst>
          </p:cNvPr>
          <p:cNvSpPr txBox="1"/>
          <p:nvPr/>
        </p:nvSpPr>
        <p:spPr>
          <a:xfrm>
            <a:off x="282978" y="5997454"/>
            <a:ext cx="3853491" cy="369332"/>
          </a:xfrm>
          <a:prstGeom prst="rect">
            <a:avLst/>
          </a:prstGeom>
          <a:noFill/>
        </p:spPr>
        <p:txBody>
          <a:bodyPr wrap="none" rtlCol="0">
            <a:spAutoFit/>
          </a:bodyPr>
          <a:lstStyle/>
          <a:p>
            <a:r>
              <a:rPr lang="en-US" dirty="0"/>
              <a:t>Many of this tool’s links are out-of-date</a:t>
            </a:r>
          </a:p>
        </p:txBody>
      </p:sp>
    </p:spTree>
    <p:extLst>
      <p:ext uri="{BB962C8B-B14F-4D97-AF65-F5344CB8AC3E}">
        <p14:creationId xmlns:p14="http://schemas.microsoft.com/office/powerpoint/2010/main" val="9522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154221"/>
            <a:ext cx="6056131" cy="861774"/>
          </a:xfrm>
          <a:prstGeom prst="rect">
            <a:avLst/>
          </a:prstGeom>
        </p:spPr>
        <p:txBody>
          <a:bodyPr wrap="square">
            <a:spAutoFit/>
          </a:bodyPr>
          <a:lstStyle/>
          <a:p>
            <a:pPr algn="ctr"/>
            <a:r>
              <a:rPr lang="en-US" sz="2500" b="1" cap="all" dirty="0">
                <a:solidFill>
                  <a:srgbClr val="FFFFFF"/>
                </a:solidFill>
              </a:rPr>
              <a:t>States with Adverse Event Reporting Systems</a:t>
            </a:r>
            <a:endParaRPr lang="en-US" sz="2500" cap="all" dirty="0"/>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pic>
        <p:nvPicPr>
          <p:cNvPr id="4" name="Picture 3" descr="Diagram&#10;&#10;Description automatically generated">
            <a:extLst>
              <a:ext uri="{FF2B5EF4-FFF2-40B4-BE49-F238E27FC236}">
                <a16:creationId xmlns:a16="http://schemas.microsoft.com/office/drawing/2014/main" id="{71127131-D934-BD45-BCDA-800B62F317E0}"/>
              </a:ext>
            </a:extLst>
          </p:cNvPr>
          <p:cNvPicPr>
            <a:picLocks noChangeAspect="1"/>
          </p:cNvPicPr>
          <p:nvPr/>
        </p:nvPicPr>
        <p:blipFill>
          <a:blip r:embed="rId4"/>
          <a:stretch>
            <a:fillRect/>
          </a:stretch>
        </p:blipFill>
        <p:spPr>
          <a:xfrm>
            <a:off x="704849" y="2322040"/>
            <a:ext cx="7734300" cy="3860800"/>
          </a:xfrm>
          <a:prstGeom prst="rect">
            <a:avLst/>
          </a:prstGeom>
        </p:spPr>
      </p:pic>
      <p:sp>
        <p:nvSpPr>
          <p:cNvPr id="5" name="TextBox 4">
            <a:extLst>
              <a:ext uri="{FF2B5EF4-FFF2-40B4-BE49-F238E27FC236}">
                <a16:creationId xmlns:a16="http://schemas.microsoft.com/office/drawing/2014/main" id="{B7C60C54-A769-A044-8950-995E42DEE029}"/>
              </a:ext>
            </a:extLst>
          </p:cNvPr>
          <p:cNvSpPr txBox="1"/>
          <p:nvPr/>
        </p:nvSpPr>
        <p:spPr>
          <a:xfrm>
            <a:off x="353568" y="1042318"/>
            <a:ext cx="808558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From National Academy for State Health Policy’s (NASHP) 2014 report on adverse event reporting systems</a:t>
            </a:r>
          </a:p>
          <a:p>
            <a:pPr marL="285750" indent="-285750">
              <a:buFont typeface="Arial" panose="020B0604020202020204" pitchFamily="34" charset="0"/>
              <a:buChar char="•"/>
            </a:pPr>
            <a:r>
              <a:rPr lang="en-US" dirty="0"/>
              <a:t>Gathered from a survey administered by NASHP</a:t>
            </a:r>
          </a:p>
          <a:p>
            <a:pPr marL="285750" indent="-285750">
              <a:buFont typeface="Arial" panose="020B0604020202020204" pitchFamily="34" charset="0"/>
              <a:buChar char="•"/>
            </a:pPr>
            <a:r>
              <a:rPr lang="en-US" dirty="0"/>
              <a:t>27 states with adverse event reporting systems - also the District of Columbia</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07FB7964-4492-E84F-BDBF-82CCECC9F577}"/>
              </a:ext>
            </a:extLst>
          </p:cNvPr>
          <p:cNvSpPr txBox="1"/>
          <p:nvPr/>
        </p:nvSpPr>
        <p:spPr>
          <a:xfrm>
            <a:off x="6510528" y="6140985"/>
            <a:ext cx="2572512" cy="307777"/>
          </a:xfrm>
          <a:prstGeom prst="rect">
            <a:avLst/>
          </a:prstGeom>
          <a:noFill/>
        </p:spPr>
        <p:txBody>
          <a:bodyPr wrap="square" rtlCol="0">
            <a:spAutoFit/>
          </a:bodyPr>
          <a:lstStyle/>
          <a:p>
            <a:r>
              <a:rPr lang="en-US" sz="1400" dirty="0"/>
              <a:t>Image: Hanlon et al., 2015</a:t>
            </a:r>
          </a:p>
        </p:txBody>
      </p:sp>
    </p:spTree>
    <p:extLst>
      <p:ext uri="{BB962C8B-B14F-4D97-AF65-F5344CB8AC3E}">
        <p14:creationId xmlns:p14="http://schemas.microsoft.com/office/powerpoint/2010/main" val="36533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154221"/>
            <a:ext cx="6056131" cy="861774"/>
          </a:xfrm>
          <a:prstGeom prst="rect">
            <a:avLst/>
          </a:prstGeom>
        </p:spPr>
        <p:txBody>
          <a:bodyPr wrap="square">
            <a:spAutoFit/>
          </a:bodyPr>
          <a:lstStyle/>
          <a:p>
            <a:pPr algn="ctr"/>
            <a:r>
              <a:rPr lang="en-US" sz="2500" b="1" cap="all" dirty="0">
                <a:solidFill>
                  <a:srgbClr val="FFFFFF"/>
                </a:solidFill>
              </a:rPr>
              <a:t>States with Adverse Event Reporting Systems</a:t>
            </a:r>
            <a:endParaRPr lang="en-US" sz="2500" cap="all" dirty="0"/>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pic>
        <p:nvPicPr>
          <p:cNvPr id="4" name="Picture 3" descr="Diagram&#10;&#10;Description automatically generated">
            <a:extLst>
              <a:ext uri="{FF2B5EF4-FFF2-40B4-BE49-F238E27FC236}">
                <a16:creationId xmlns:a16="http://schemas.microsoft.com/office/drawing/2014/main" id="{71127131-D934-BD45-BCDA-800B62F317E0}"/>
              </a:ext>
            </a:extLst>
          </p:cNvPr>
          <p:cNvPicPr>
            <a:picLocks noChangeAspect="1"/>
          </p:cNvPicPr>
          <p:nvPr/>
        </p:nvPicPr>
        <p:blipFill>
          <a:blip r:embed="rId4"/>
          <a:stretch>
            <a:fillRect/>
          </a:stretch>
        </p:blipFill>
        <p:spPr>
          <a:xfrm>
            <a:off x="1338147" y="1714971"/>
            <a:ext cx="7734300" cy="3860800"/>
          </a:xfrm>
          <a:prstGeom prst="rect">
            <a:avLst/>
          </a:prstGeom>
        </p:spPr>
      </p:pic>
      <p:sp>
        <p:nvSpPr>
          <p:cNvPr id="5" name="TextBox 4">
            <a:extLst>
              <a:ext uri="{FF2B5EF4-FFF2-40B4-BE49-F238E27FC236}">
                <a16:creationId xmlns:a16="http://schemas.microsoft.com/office/drawing/2014/main" id="{B7C60C54-A769-A044-8950-995E42DEE029}"/>
              </a:ext>
            </a:extLst>
          </p:cNvPr>
          <p:cNvSpPr txBox="1"/>
          <p:nvPr/>
        </p:nvSpPr>
        <p:spPr>
          <a:xfrm>
            <a:off x="353568" y="1042318"/>
            <a:ext cx="8085581" cy="646331"/>
          </a:xfrm>
          <a:prstGeom prst="rect">
            <a:avLst/>
          </a:prstGeom>
          <a:noFill/>
        </p:spPr>
        <p:txBody>
          <a:bodyPr wrap="square" rtlCol="0">
            <a:spAutoFit/>
          </a:bodyPr>
          <a:lstStyle/>
          <a:p>
            <a:pPr marL="285750" indent="-285750">
              <a:buFont typeface="Arial" panose="020B0604020202020204" pitchFamily="34" charset="0"/>
              <a:buChar char="•"/>
            </a:pPr>
            <a:r>
              <a:rPr lang="en-US" dirty="0"/>
              <a:t>What is different today?</a:t>
            </a:r>
          </a:p>
          <a:p>
            <a:pPr marL="285750" indent="-285750">
              <a:buFont typeface="Arial" panose="020B0604020202020204" pitchFamily="34" charset="0"/>
              <a:buChar char="•"/>
            </a:pPr>
            <a:r>
              <a:rPr lang="en-US" dirty="0"/>
              <a:t>Based on research on all 50 states, these were the changes we saw since 2014</a:t>
            </a:r>
          </a:p>
        </p:txBody>
      </p:sp>
      <p:sp>
        <p:nvSpPr>
          <p:cNvPr id="6" name="TextBox 5">
            <a:extLst>
              <a:ext uri="{FF2B5EF4-FFF2-40B4-BE49-F238E27FC236}">
                <a16:creationId xmlns:a16="http://schemas.microsoft.com/office/drawing/2014/main" id="{07FB7964-4492-E84F-BDBF-82CCECC9F577}"/>
              </a:ext>
            </a:extLst>
          </p:cNvPr>
          <p:cNvSpPr txBox="1"/>
          <p:nvPr/>
        </p:nvSpPr>
        <p:spPr>
          <a:xfrm>
            <a:off x="6510528" y="6140985"/>
            <a:ext cx="2572512" cy="307777"/>
          </a:xfrm>
          <a:prstGeom prst="rect">
            <a:avLst/>
          </a:prstGeom>
          <a:noFill/>
        </p:spPr>
        <p:txBody>
          <a:bodyPr wrap="square" rtlCol="0">
            <a:spAutoFit/>
          </a:bodyPr>
          <a:lstStyle/>
          <a:p>
            <a:r>
              <a:rPr lang="en-US" sz="1400" dirty="0"/>
              <a:t>Image: Hanlon et al., 2015</a:t>
            </a:r>
          </a:p>
        </p:txBody>
      </p:sp>
      <p:sp>
        <p:nvSpPr>
          <p:cNvPr id="2" name="Multiply 1">
            <a:extLst>
              <a:ext uri="{FF2B5EF4-FFF2-40B4-BE49-F238E27FC236}">
                <a16:creationId xmlns:a16="http://schemas.microsoft.com/office/drawing/2014/main" id="{9C89E69D-B1C0-5D4D-8DE3-22258FCDB6AF}"/>
              </a:ext>
            </a:extLst>
          </p:cNvPr>
          <p:cNvSpPr/>
          <p:nvPr/>
        </p:nvSpPr>
        <p:spPr>
          <a:xfrm>
            <a:off x="0" y="2205810"/>
            <a:ext cx="182880" cy="208206"/>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539BC6-C1D7-E24C-8265-FF87E32CD420}"/>
              </a:ext>
            </a:extLst>
          </p:cNvPr>
          <p:cNvSpPr txBox="1"/>
          <p:nvPr/>
        </p:nvSpPr>
        <p:spPr>
          <a:xfrm>
            <a:off x="1673083" y="5855360"/>
            <a:ext cx="7554312" cy="307777"/>
          </a:xfrm>
          <a:prstGeom prst="rect">
            <a:avLst/>
          </a:prstGeom>
          <a:noFill/>
        </p:spPr>
        <p:txBody>
          <a:bodyPr wrap="none" rtlCol="0">
            <a:spAutoFit/>
          </a:bodyPr>
          <a:lstStyle/>
          <a:p>
            <a:r>
              <a:rPr lang="en-US" sz="1400" dirty="0"/>
              <a:t>Note – states were NOT contacted – changes were based on our own research and may be inaccurate</a:t>
            </a:r>
          </a:p>
        </p:txBody>
      </p:sp>
      <p:sp>
        <p:nvSpPr>
          <p:cNvPr id="9" name="TextBox 8">
            <a:extLst>
              <a:ext uri="{FF2B5EF4-FFF2-40B4-BE49-F238E27FC236}">
                <a16:creationId xmlns:a16="http://schemas.microsoft.com/office/drawing/2014/main" id="{5CF940F4-E9B9-AD42-86AE-021366EC7311}"/>
              </a:ext>
            </a:extLst>
          </p:cNvPr>
          <p:cNvSpPr txBox="1"/>
          <p:nvPr/>
        </p:nvSpPr>
        <p:spPr>
          <a:xfrm>
            <a:off x="189901" y="2110799"/>
            <a:ext cx="2573140" cy="369332"/>
          </a:xfrm>
          <a:prstGeom prst="rect">
            <a:avLst/>
          </a:prstGeom>
          <a:noFill/>
        </p:spPr>
        <p:txBody>
          <a:bodyPr wrap="none" rtlCol="0">
            <a:spAutoFit/>
          </a:bodyPr>
          <a:lstStyle/>
          <a:p>
            <a:r>
              <a:rPr lang="en-US" dirty="0"/>
              <a:t>- No evidence of program</a:t>
            </a:r>
          </a:p>
        </p:txBody>
      </p:sp>
      <p:sp>
        <p:nvSpPr>
          <p:cNvPr id="14" name="5-Point Star 13">
            <a:extLst>
              <a:ext uri="{FF2B5EF4-FFF2-40B4-BE49-F238E27FC236}">
                <a16:creationId xmlns:a16="http://schemas.microsoft.com/office/drawing/2014/main" id="{DAB7B5DB-D0D2-5F4D-989F-AF3CD0FE9826}"/>
              </a:ext>
            </a:extLst>
          </p:cNvPr>
          <p:cNvSpPr/>
          <p:nvPr/>
        </p:nvSpPr>
        <p:spPr>
          <a:xfrm>
            <a:off x="-5171" y="2627580"/>
            <a:ext cx="182880" cy="2082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E6EE84-D83A-1145-A992-B538138C5346}"/>
              </a:ext>
            </a:extLst>
          </p:cNvPr>
          <p:cNvSpPr txBox="1"/>
          <p:nvPr/>
        </p:nvSpPr>
        <p:spPr>
          <a:xfrm>
            <a:off x="189901" y="2542129"/>
            <a:ext cx="1821011" cy="369332"/>
          </a:xfrm>
          <a:prstGeom prst="rect">
            <a:avLst/>
          </a:prstGeom>
          <a:noFill/>
        </p:spPr>
        <p:txBody>
          <a:bodyPr wrap="none" rtlCol="0">
            <a:spAutoFit/>
          </a:bodyPr>
          <a:lstStyle/>
          <a:p>
            <a:r>
              <a:rPr lang="en-US" dirty="0"/>
              <a:t>- Program started</a:t>
            </a:r>
          </a:p>
        </p:txBody>
      </p:sp>
      <p:sp>
        <p:nvSpPr>
          <p:cNvPr id="16" name="TextBox 15">
            <a:extLst>
              <a:ext uri="{FF2B5EF4-FFF2-40B4-BE49-F238E27FC236}">
                <a16:creationId xmlns:a16="http://schemas.microsoft.com/office/drawing/2014/main" id="{A632E437-2DC7-454C-8D10-2CD29633FC67}"/>
              </a:ext>
            </a:extLst>
          </p:cNvPr>
          <p:cNvSpPr txBox="1"/>
          <p:nvPr/>
        </p:nvSpPr>
        <p:spPr>
          <a:xfrm>
            <a:off x="-5171" y="3084520"/>
            <a:ext cx="2967827" cy="3693319"/>
          </a:xfrm>
          <a:prstGeom prst="rect">
            <a:avLst/>
          </a:prstGeom>
          <a:noFill/>
        </p:spPr>
        <p:txBody>
          <a:bodyPr wrap="square" rtlCol="0">
            <a:spAutoFit/>
          </a:bodyPr>
          <a:lstStyle/>
          <a:p>
            <a:r>
              <a:rPr lang="en-US" dirty="0"/>
              <a:t>Programs started since 2014:</a:t>
            </a:r>
          </a:p>
          <a:p>
            <a:r>
              <a:rPr lang="en-US" dirty="0"/>
              <a:t>HI (only for patients w/ developmental disabilities)</a:t>
            </a:r>
          </a:p>
          <a:p>
            <a:r>
              <a:rPr lang="en-US" dirty="0"/>
              <a:t>LA</a:t>
            </a:r>
          </a:p>
          <a:p>
            <a:r>
              <a:rPr lang="en-US" dirty="0"/>
              <a:t>TX</a:t>
            </a:r>
          </a:p>
          <a:p>
            <a:r>
              <a:rPr lang="en-US" dirty="0"/>
              <a:t>VA</a:t>
            </a:r>
          </a:p>
          <a:p>
            <a:endParaRPr lang="en-US" dirty="0"/>
          </a:p>
          <a:p>
            <a:r>
              <a:rPr lang="en-US" dirty="0"/>
              <a:t>Programs existing in 2014 with no online presence today:</a:t>
            </a:r>
          </a:p>
          <a:p>
            <a:r>
              <a:rPr lang="en-US" dirty="0"/>
              <a:t>GA</a:t>
            </a:r>
          </a:p>
          <a:p>
            <a:r>
              <a:rPr lang="en-US" dirty="0"/>
              <a:t>SD</a:t>
            </a:r>
          </a:p>
          <a:p>
            <a:endParaRPr lang="en-US" dirty="0"/>
          </a:p>
        </p:txBody>
      </p:sp>
      <p:sp>
        <p:nvSpPr>
          <p:cNvPr id="17" name="Multiply 16">
            <a:extLst>
              <a:ext uri="{FF2B5EF4-FFF2-40B4-BE49-F238E27FC236}">
                <a16:creationId xmlns:a16="http://schemas.microsoft.com/office/drawing/2014/main" id="{6E9308DC-47CB-734C-9C2C-B9C8CC058A45}"/>
              </a:ext>
            </a:extLst>
          </p:cNvPr>
          <p:cNvSpPr/>
          <p:nvPr/>
        </p:nvSpPr>
        <p:spPr>
          <a:xfrm>
            <a:off x="6999877" y="4026396"/>
            <a:ext cx="182880" cy="208206"/>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ultiply 17">
            <a:extLst>
              <a:ext uri="{FF2B5EF4-FFF2-40B4-BE49-F238E27FC236}">
                <a16:creationId xmlns:a16="http://schemas.microsoft.com/office/drawing/2014/main" id="{2CB981F6-1575-B04D-AEB0-B2CEFB093D9D}"/>
              </a:ext>
            </a:extLst>
          </p:cNvPr>
          <p:cNvSpPr/>
          <p:nvPr/>
        </p:nvSpPr>
        <p:spPr>
          <a:xfrm>
            <a:off x="5450239" y="2815652"/>
            <a:ext cx="182880" cy="208206"/>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a16="http://schemas.microsoft.com/office/drawing/2014/main" id="{1675504E-593E-AC4E-923B-27AAA8162FF9}"/>
              </a:ext>
            </a:extLst>
          </p:cNvPr>
          <p:cNvSpPr/>
          <p:nvPr/>
        </p:nvSpPr>
        <p:spPr>
          <a:xfrm>
            <a:off x="7613904" y="3428095"/>
            <a:ext cx="182880" cy="2082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9EE4C83A-9D46-7C4C-8993-E6B28CB4678B}"/>
              </a:ext>
            </a:extLst>
          </p:cNvPr>
          <p:cNvSpPr/>
          <p:nvPr/>
        </p:nvSpPr>
        <p:spPr>
          <a:xfrm>
            <a:off x="5267359" y="4195711"/>
            <a:ext cx="182880" cy="2082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6F149B57-C2A2-384F-97CA-75E160623FF8}"/>
              </a:ext>
            </a:extLst>
          </p:cNvPr>
          <p:cNvSpPr/>
          <p:nvPr/>
        </p:nvSpPr>
        <p:spPr>
          <a:xfrm>
            <a:off x="6327648" y="4476398"/>
            <a:ext cx="182880" cy="2082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68752744-19D5-3B48-8F14-F9C3A5CAF69A}"/>
              </a:ext>
            </a:extLst>
          </p:cNvPr>
          <p:cNvSpPr/>
          <p:nvPr/>
        </p:nvSpPr>
        <p:spPr>
          <a:xfrm>
            <a:off x="4730306" y="4968444"/>
            <a:ext cx="182880" cy="2082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34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104139"/>
            <a:ext cx="6056131" cy="861774"/>
          </a:xfrm>
          <a:prstGeom prst="rect">
            <a:avLst/>
          </a:prstGeom>
        </p:spPr>
        <p:txBody>
          <a:bodyPr wrap="square">
            <a:spAutoFit/>
          </a:bodyPr>
          <a:lstStyle/>
          <a:p>
            <a:pPr algn="ctr"/>
            <a:r>
              <a:rPr lang="en-US" sz="2500" b="1" cap="all" dirty="0">
                <a:solidFill>
                  <a:srgbClr val="FFFFFF"/>
                </a:solidFill>
              </a:rPr>
              <a:t>States with Adverse Event Reporting Systems</a:t>
            </a:r>
            <a:endParaRPr lang="en-US" sz="2500" cap="all" dirty="0"/>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571BA5EB-3A2E-9145-AE67-57F0E24ED816}"/>
              </a:ext>
            </a:extLst>
          </p:cNvPr>
          <p:cNvSpPr txBox="1"/>
          <p:nvPr/>
        </p:nvSpPr>
        <p:spPr>
          <a:xfrm>
            <a:off x="85344" y="1077550"/>
            <a:ext cx="6457602" cy="2308324"/>
          </a:xfrm>
          <a:prstGeom prst="rect">
            <a:avLst/>
          </a:prstGeom>
          <a:noFill/>
        </p:spPr>
        <p:txBody>
          <a:bodyPr wrap="none" rtlCol="0">
            <a:spAutoFit/>
          </a:bodyPr>
          <a:lstStyle/>
          <a:p>
            <a:r>
              <a:rPr lang="en-US" dirty="0"/>
              <a:t>States with adverse patient safety event reporting systems in 2021:</a:t>
            </a:r>
          </a:p>
          <a:p>
            <a:r>
              <a:rPr lang="en-US" dirty="0"/>
              <a:t>CA	IN	MN	OR	UT</a:t>
            </a:r>
          </a:p>
          <a:p>
            <a:r>
              <a:rPr lang="en-US" dirty="0"/>
              <a:t>CO	KS	NV	PA	VT</a:t>
            </a:r>
          </a:p>
          <a:p>
            <a:r>
              <a:rPr lang="en-US" dirty="0"/>
              <a:t>CT	LA	NH	RI	VA</a:t>
            </a:r>
          </a:p>
          <a:p>
            <a:r>
              <a:rPr lang="en-US" dirty="0"/>
              <a:t>FL	ME	NJ	SC	WA	</a:t>
            </a:r>
          </a:p>
          <a:p>
            <a:r>
              <a:rPr lang="en-US" dirty="0"/>
              <a:t>HI	MD	NY	TN	</a:t>
            </a:r>
          </a:p>
          <a:p>
            <a:r>
              <a:rPr lang="en-US" dirty="0"/>
              <a:t>IL	MA	OH	TX</a:t>
            </a:r>
          </a:p>
          <a:p>
            <a:endParaRPr lang="en-US" dirty="0"/>
          </a:p>
        </p:txBody>
      </p:sp>
      <p:sp>
        <p:nvSpPr>
          <p:cNvPr id="4" name="TextBox 3">
            <a:extLst>
              <a:ext uri="{FF2B5EF4-FFF2-40B4-BE49-F238E27FC236}">
                <a16:creationId xmlns:a16="http://schemas.microsoft.com/office/drawing/2014/main" id="{AD676035-AD3A-F741-B194-3CAE9AB5FF62}"/>
              </a:ext>
            </a:extLst>
          </p:cNvPr>
          <p:cNvSpPr txBox="1"/>
          <p:nvPr/>
        </p:nvSpPr>
        <p:spPr>
          <a:xfrm>
            <a:off x="85344" y="3170431"/>
            <a:ext cx="8520037" cy="1200329"/>
          </a:xfrm>
          <a:prstGeom prst="rect">
            <a:avLst/>
          </a:prstGeom>
          <a:noFill/>
        </p:spPr>
        <p:txBody>
          <a:bodyPr wrap="square" rtlCol="0">
            <a:spAutoFit/>
          </a:bodyPr>
          <a:lstStyle/>
          <a:p>
            <a:r>
              <a:rPr lang="en-US" dirty="0"/>
              <a:t>States with proposed adverse event reporting laws or mandatory reporting laws to Patient Safety Organizations (PSOs):</a:t>
            </a:r>
          </a:p>
          <a:p>
            <a:r>
              <a:rPr lang="en-US" dirty="0"/>
              <a:t>MI	MO	NE	NC	WV</a:t>
            </a:r>
          </a:p>
          <a:p>
            <a:r>
              <a:rPr lang="en-US" dirty="0"/>
              <a:t> </a:t>
            </a:r>
          </a:p>
        </p:txBody>
      </p:sp>
      <p:sp>
        <p:nvSpPr>
          <p:cNvPr id="5" name="TextBox 4">
            <a:extLst>
              <a:ext uri="{FF2B5EF4-FFF2-40B4-BE49-F238E27FC236}">
                <a16:creationId xmlns:a16="http://schemas.microsoft.com/office/drawing/2014/main" id="{0C333C1B-D5D3-F749-A8FB-C5E3B9DC0D0F}"/>
              </a:ext>
            </a:extLst>
          </p:cNvPr>
          <p:cNvSpPr txBox="1"/>
          <p:nvPr/>
        </p:nvSpPr>
        <p:spPr>
          <a:xfrm>
            <a:off x="85344" y="4186094"/>
            <a:ext cx="6816803" cy="1477328"/>
          </a:xfrm>
          <a:prstGeom prst="rect">
            <a:avLst/>
          </a:prstGeom>
          <a:noFill/>
        </p:spPr>
        <p:txBody>
          <a:bodyPr wrap="none" rtlCol="0">
            <a:spAutoFit/>
          </a:bodyPr>
          <a:lstStyle/>
          <a:p>
            <a:r>
              <a:rPr lang="en-US" dirty="0"/>
              <a:t>Unable to find adverse event reporting systems based on our research:</a:t>
            </a:r>
          </a:p>
          <a:p>
            <a:r>
              <a:rPr lang="en-US" dirty="0"/>
              <a:t>AL	DE	KY	ND	WY</a:t>
            </a:r>
          </a:p>
          <a:p>
            <a:r>
              <a:rPr lang="en-US" dirty="0"/>
              <a:t>AK	GA	MS	OK</a:t>
            </a:r>
          </a:p>
          <a:p>
            <a:r>
              <a:rPr lang="en-US" dirty="0"/>
              <a:t>AZ	ID	MT	SD</a:t>
            </a:r>
          </a:p>
          <a:p>
            <a:r>
              <a:rPr lang="en-US" dirty="0"/>
              <a:t>AR	IA	NM	WI</a:t>
            </a:r>
          </a:p>
        </p:txBody>
      </p:sp>
      <p:sp>
        <p:nvSpPr>
          <p:cNvPr id="6" name="TextBox 5">
            <a:extLst>
              <a:ext uri="{FF2B5EF4-FFF2-40B4-BE49-F238E27FC236}">
                <a16:creationId xmlns:a16="http://schemas.microsoft.com/office/drawing/2014/main" id="{27509EB3-851C-2B40-ABFE-2168D10A29F4}"/>
              </a:ext>
            </a:extLst>
          </p:cNvPr>
          <p:cNvSpPr txBox="1"/>
          <p:nvPr/>
        </p:nvSpPr>
        <p:spPr>
          <a:xfrm>
            <a:off x="85344" y="5871426"/>
            <a:ext cx="8520037" cy="523220"/>
          </a:xfrm>
          <a:prstGeom prst="rect">
            <a:avLst/>
          </a:prstGeom>
          <a:noFill/>
        </p:spPr>
        <p:txBody>
          <a:bodyPr wrap="square" rtlCol="0">
            <a:spAutoFit/>
          </a:bodyPr>
          <a:lstStyle/>
          <a:p>
            <a:r>
              <a:rPr lang="en-US" sz="1400" dirty="0"/>
              <a:t>Again, note that GA and SD have had reporting systems in the past and may still have them, but our research found no evidence of current reporting systems for those states</a:t>
            </a:r>
          </a:p>
        </p:txBody>
      </p:sp>
    </p:spTree>
    <p:extLst>
      <p:ext uri="{BB962C8B-B14F-4D97-AF65-F5344CB8AC3E}">
        <p14:creationId xmlns:p14="http://schemas.microsoft.com/office/powerpoint/2010/main" val="16353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rgbClr val="FFFFFF"/>
                </a:solidFill>
                <a:latin typeface="+mj-lt"/>
              </a:rPr>
              <a:t>Enforcement of Reporting By State</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15B66968-8A3F-1F4D-B3E1-513B2D8285CE}"/>
              </a:ext>
            </a:extLst>
          </p:cNvPr>
          <p:cNvSpPr txBox="1"/>
          <p:nvPr/>
        </p:nvSpPr>
        <p:spPr>
          <a:xfrm>
            <a:off x="100207" y="1077550"/>
            <a:ext cx="5982087" cy="5078313"/>
          </a:xfrm>
          <a:prstGeom prst="rect">
            <a:avLst/>
          </a:prstGeom>
          <a:noFill/>
        </p:spPr>
        <p:txBody>
          <a:bodyPr wrap="none" rtlCol="0">
            <a:spAutoFit/>
          </a:bodyPr>
          <a:lstStyle/>
          <a:p>
            <a:r>
              <a:rPr lang="en-US" dirty="0"/>
              <a:t>Mandatory reporting, with specified penalties  </a:t>
            </a:r>
          </a:p>
          <a:p>
            <a:r>
              <a:rPr lang="en-US" dirty="0"/>
              <a:t>CA ($100 per day)	MA ($1,000 per week)	UT (up to $5,000)</a:t>
            </a:r>
          </a:p>
          <a:p>
            <a:r>
              <a:rPr lang="en-US" dirty="0"/>
              <a:t>MD ($500 per day)	PA* ($1,000 per day)</a:t>
            </a:r>
          </a:p>
          <a:p>
            <a:endParaRPr lang="en-US" dirty="0"/>
          </a:p>
          <a:p>
            <a:r>
              <a:rPr lang="en-US" dirty="0"/>
              <a:t>Mandatory, no penalty reporting</a:t>
            </a:r>
          </a:p>
          <a:p>
            <a:r>
              <a:rPr lang="en-US" dirty="0"/>
              <a:t>IN	NJ	WA</a:t>
            </a:r>
          </a:p>
          <a:p>
            <a:endParaRPr lang="en-US" dirty="0"/>
          </a:p>
          <a:p>
            <a:r>
              <a:rPr lang="en-US" dirty="0"/>
              <a:t>Mandatory, non-specified penalty reporting</a:t>
            </a:r>
          </a:p>
          <a:p>
            <a:r>
              <a:rPr lang="en-US" dirty="0"/>
              <a:t>CO	MN	RI</a:t>
            </a:r>
          </a:p>
          <a:p>
            <a:r>
              <a:rPr lang="en-US" dirty="0"/>
              <a:t>CT	NV	SC</a:t>
            </a:r>
          </a:p>
          <a:p>
            <a:r>
              <a:rPr lang="en-US" dirty="0"/>
              <a:t>FL	NH	VT</a:t>
            </a:r>
          </a:p>
          <a:p>
            <a:r>
              <a:rPr lang="en-US" dirty="0"/>
              <a:t>IL	NY</a:t>
            </a:r>
          </a:p>
          <a:p>
            <a:endParaRPr lang="en-US" dirty="0"/>
          </a:p>
          <a:p>
            <a:r>
              <a:rPr lang="en-US" dirty="0"/>
              <a:t>Voluntary reporting</a:t>
            </a:r>
          </a:p>
          <a:p>
            <a:r>
              <a:rPr lang="en-US" dirty="0"/>
              <a:t>OR*</a:t>
            </a:r>
          </a:p>
          <a:p>
            <a:endParaRPr lang="en-US" dirty="0"/>
          </a:p>
          <a:p>
            <a:r>
              <a:rPr lang="en-US" dirty="0"/>
              <a:t>Unspecified</a:t>
            </a:r>
          </a:p>
          <a:p>
            <a:r>
              <a:rPr lang="en-US" dirty="0"/>
              <a:t>HI	KS	LA	ME	OH	TN	TX	VA</a:t>
            </a:r>
          </a:p>
        </p:txBody>
      </p:sp>
      <p:sp>
        <p:nvSpPr>
          <p:cNvPr id="4" name="TextBox 3">
            <a:extLst>
              <a:ext uri="{FF2B5EF4-FFF2-40B4-BE49-F238E27FC236}">
                <a16:creationId xmlns:a16="http://schemas.microsoft.com/office/drawing/2014/main" id="{2EEA42D3-0080-CA42-8E45-ACE4B6580EC6}"/>
              </a:ext>
            </a:extLst>
          </p:cNvPr>
          <p:cNvSpPr txBox="1"/>
          <p:nvPr/>
        </p:nvSpPr>
        <p:spPr>
          <a:xfrm>
            <a:off x="241270" y="6155863"/>
            <a:ext cx="5893601" cy="307777"/>
          </a:xfrm>
          <a:prstGeom prst="rect">
            <a:avLst/>
          </a:prstGeom>
          <a:noFill/>
        </p:spPr>
        <p:txBody>
          <a:bodyPr wrap="none" rtlCol="0">
            <a:spAutoFit/>
          </a:bodyPr>
          <a:lstStyle/>
          <a:p>
            <a:r>
              <a:rPr lang="en-US" sz="1400" dirty="0"/>
              <a:t>* These states require hospitals to pay a fee for participation in their programs</a:t>
            </a:r>
          </a:p>
        </p:txBody>
      </p:sp>
      <p:pic>
        <p:nvPicPr>
          <p:cNvPr id="8" name="Picture 7">
            <a:extLst>
              <a:ext uri="{FF2B5EF4-FFF2-40B4-BE49-F238E27FC236}">
                <a16:creationId xmlns:a16="http://schemas.microsoft.com/office/drawing/2014/main" id="{DE392A35-584D-554B-AA7B-4FB2D2C029C1}"/>
              </a:ext>
            </a:extLst>
          </p:cNvPr>
          <p:cNvPicPr>
            <a:picLocks noChangeAspect="1"/>
          </p:cNvPicPr>
          <p:nvPr/>
        </p:nvPicPr>
        <p:blipFill>
          <a:blip r:embed="rId4"/>
          <a:stretch>
            <a:fillRect/>
          </a:stretch>
        </p:blipFill>
        <p:spPr>
          <a:xfrm>
            <a:off x="4347464" y="2041791"/>
            <a:ext cx="4753328" cy="3456966"/>
          </a:xfrm>
          <a:prstGeom prst="rect">
            <a:avLst/>
          </a:prstGeom>
        </p:spPr>
      </p:pic>
    </p:spTree>
    <p:extLst>
      <p:ext uri="{BB962C8B-B14F-4D97-AF65-F5344CB8AC3E}">
        <p14:creationId xmlns:p14="http://schemas.microsoft.com/office/powerpoint/2010/main" val="349866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rgbClr val="FFFFFF"/>
                </a:solidFill>
                <a:latin typeface="+mj-lt"/>
              </a:rPr>
              <a:t>Facilities Required to Report by State</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1FAECB1D-BF74-A543-854A-173E7E1A35FC}"/>
              </a:ext>
            </a:extLst>
          </p:cNvPr>
          <p:cNvSpPr txBox="1"/>
          <p:nvPr/>
        </p:nvSpPr>
        <p:spPr>
          <a:xfrm>
            <a:off x="758491" y="5745446"/>
            <a:ext cx="6974217" cy="738664"/>
          </a:xfrm>
          <a:prstGeom prst="rect">
            <a:avLst/>
          </a:prstGeom>
          <a:noFill/>
        </p:spPr>
        <p:txBody>
          <a:bodyPr wrap="none" rtlCol="0">
            <a:spAutoFit/>
          </a:bodyPr>
          <a:lstStyle/>
          <a:p>
            <a:r>
              <a:rPr lang="en-US" sz="1400" dirty="0"/>
              <a:t>‘Other’ includes obstetric centers, diagnostic centers, pharmacies, and rehabilitation facilities</a:t>
            </a:r>
          </a:p>
          <a:p>
            <a:r>
              <a:rPr lang="en-US" sz="1400" dirty="0"/>
              <a:t>The 2 types of facilities UT requires to report: hospitals and ambulatory surgical centers </a:t>
            </a:r>
          </a:p>
          <a:p>
            <a:r>
              <a:rPr lang="en-US" sz="1400" dirty="0"/>
              <a:t>Data was compiled through a review of each state’s reporting rule or law</a:t>
            </a:r>
          </a:p>
        </p:txBody>
      </p:sp>
      <p:pic>
        <p:nvPicPr>
          <p:cNvPr id="5" name="Picture 4">
            <a:extLst>
              <a:ext uri="{FF2B5EF4-FFF2-40B4-BE49-F238E27FC236}">
                <a16:creationId xmlns:a16="http://schemas.microsoft.com/office/drawing/2014/main" id="{FEF30F0D-FEC7-5F44-A8EE-0B918C2DD70A}"/>
              </a:ext>
            </a:extLst>
          </p:cNvPr>
          <p:cNvPicPr>
            <a:picLocks noChangeAspect="1"/>
          </p:cNvPicPr>
          <p:nvPr/>
        </p:nvPicPr>
        <p:blipFill>
          <a:blip r:embed="rId4"/>
          <a:stretch>
            <a:fillRect/>
          </a:stretch>
        </p:blipFill>
        <p:spPr>
          <a:xfrm>
            <a:off x="758491" y="1023701"/>
            <a:ext cx="7580748" cy="4757093"/>
          </a:xfrm>
          <a:prstGeom prst="rect">
            <a:avLst/>
          </a:prstGeom>
        </p:spPr>
      </p:pic>
    </p:spTree>
    <p:extLst>
      <p:ext uri="{BB962C8B-B14F-4D97-AF65-F5344CB8AC3E}">
        <p14:creationId xmlns:p14="http://schemas.microsoft.com/office/powerpoint/2010/main" val="135708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rgbClr val="FFFFFF"/>
                </a:solidFill>
                <a:latin typeface="+mj-lt"/>
              </a:rPr>
              <a:t>Facilities Required to Report by State</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1ED6667A-048C-184E-8F97-67117FADFE4A}"/>
              </a:ext>
            </a:extLst>
          </p:cNvPr>
          <p:cNvSpPr txBox="1"/>
          <p:nvPr/>
        </p:nvSpPr>
        <p:spPr>
          <a:xfrm>
            <a:off x="1190654" y="5850487"/>
            <a:ext cx="7453474" cy="523220"/>
          </a:xfrm>
          <a:prstGeom prst="rect">
            <a:avLst/>
          </a:prstGeom>
          <a:noFill/>
        </p:spPr>
        <p:txBody>
          <a:bodyPr wrap="square" rtlCol="0">
            <a:spAutoFit/>
          </a:bodyPr>
          <a:lstStyle/>
          <a:p>
            <a:r>
              <a:rPr lang="en-US" sz="1400" dirty="0"/>
              <a:t>CO and KS require any licensed facility to report. LA and MD don’t specify which facilities are required to report. </a:t>
            </a:r>
          </a:p>
        </p:txBody>
      </p:sp>
      <p:pic>
        <p:nvPicPr>
          <p:cNvPr id="4" name="Picture 3">
            <a:extLst>
              <a:ext uri="{FF2B5EF4-FFF2-40B4-BE49-F238E27FC236}">
                <a16:creationId xmlns:a16="http://schemas.microsoft.com/office/drawing/2014/main" id="{ACDC2F8B-CD04-5D46-98F5-741A299DBEE4}"/>
              </a:ext>
            </a:extLst>
          </p:cNvPr>
          <p:cNvPicPr>
            <a:picLocks noChangeAspect="1"/>
          </p:cNvPicPr>
          <p:nvPr/>
        </p:nvPicPr>
        <p:blipFill>
          <a:blip r:embed="rId4"/>
          <a:stretch>
            <a:fillRect/>
          </a:stretch>
        </p:blipFill>
        <p:spPr>
          <a:xfrm>
            <a:off x="1190654" y="987839"/>
            <a:ext cx="6706659" cy="4351076"/>
          </a:xfrm>
          <a:prstGeom prst="rect">
            <a:avLst/>
          </a:prstGeom>
        </p:spPr>
      </p:pic>
      <p:sp>
        <p:nvSpPr>
          <p:cNvPr id="5" name="TextBox 4">
            <a:extLst>
              <a:ext uri="{FF2B5EF4-FFF2-40B4-BE49-F238E27FC236}">
                <a16:creationId xmlns:a16="http://schemas.microsoft.com/office/drawing/2014/main" id="{E1EFA9AB-F462-5942-B45F-52CB774DC6DB}"/>
              </a:ext>
            </a:extLst>
          </p:cNvPr>
          <p:cNvSpPr txBox="1"/>
          <p:nvPr/>
        </p:nvSpPr>
        <p:spPr>
          <a:xfrm>
            <a:off x="1190654" y="5300186"/>
            <a:ext cx="6589881" cy="738664"/>
          </a:xfrm>
          <a:prstGeom prst="rect">
            <a:avLst/>
          </a:prstGeom>
          <a:noFill/>
        </p:spPr>
        <p:txBody>
          <a:bodyPr wrap="none" rtlCol="0">
            <a:spAutoFit/>
          </a:bodyPr>
          <a:lstStyle/>
          <a:p>
            <a:r>
              <a:rPr lang="en-US" sz="1400" dirty="0"/>
              <a:t>Only for states that require more than 2 types of facilities to report</a:t>
            </a:r>
          </a:p>
          <a:p>
            <a:r>
              <a:rPr lang="en-US" sz="1400" dirty="0"/>
              <a:t>The 2 types of facilities UT requires to report: hospitals and ambulatory surgical centers </a:t>
            </a:r>
          </a:p>
          <a:p>
            <a:endParaRPr lang="en-US" sz="1400" dirty="0"/>
          </a:p>
        </p:txBody>
      </p:sp>
    </p:spTree>
    <p:extLst>
      <p:ext uri="{BB962C8B-B14F-4D97-AF65-F5344CB8AC3E}">
        <p14:creationId xmlns:p14="http://schemas.microsoft.com/office/powerpoint/2010/main" val="305608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rgbClr val="FFFFFF"/>
                </a:solidFill>
                <a:latin typeface="+mj-lt"/>
              </a:rPr>
              <a:t>Definition of adverse Events by state</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6" name="TextBox 5">
            <a:extLst>
              <a:ext uri="{FF2B5EF4-FFF2-40B4-BE49-F238E27FC236}">
                <a16:creationId xmlns:a16="http://schemas.microsoft.com/office/drawing/2014/main" id="{1589426A-CD98-654B-A500-A81B6250A429}"/>
              </a:ext>
            </a:extLst>
          </p:cNvPr>
          <p:cNvSpPr txBox="1"/>
          <p:nvPr/>
        </p:nvSpPr>
        <p:spPr>
          <a:xfrm>
            <a:off x="0" y="1085419"/>
            <a:ext cx="6231129" cy="1754326"/>
          </a:xfrm>
          <a:prstGeom prst="rect">
            <a:avLst/>
          </a:prstGeom>
          <a:noFill/>
        </p:spPr>
        <p:txBody>
          <a:bodyPr wrap="none" rtlCol="0">
            <a:spAutoFit/>
          </a:bodyPr>
          <a:lstStyle/>
          <a:p>
            <a:r>
              <a:rPr lang="en-US" dirty="0"/>
              <a:t>National Quality Forum’s (NQF) list of Serious Reportable Events:</a:t>
            </a:r>
          </a:p>
          <a:p>
            <a:r>
              <a:rPr lang="en-US" dirty="0"/>
              <a:t>CA	NV	WA</a:t>
            </a:r>
          </a:p>
          <a:p>
            <a:r>
              <a:rPr lang="en-US" dirty="0"/>
              <a:t>IL	NH</a:t>
            </a:r>
          </a:p>
          <a:p>
            <a:r>
              <a:rPr lang="en-US" dirty="0"/>
              <a:t>ME	UT</a:t>
            </a:r>
          </a:p>
          <a:p>
            <a:r>
              <a:rPr lang="en-US" dirty="0"/>
              <a:t>MA	VT</a:t>
            </a:r>
          </a:p>
          <a:p>
            <a:endParaRPr lang="en-US" dirty="0"/>
          </a:p>
        </p:txBody>
      </p:sp>
      <p:sp>
        <p:nvSpPr>
          <p:cNvPr id="8" name="TextBox 7">
            <a:extLst>
              <a:ext uri="{FF2B5EF4-FFF2-40B4-BE49-F238E27FC236}">
                <a16:creationId xmlns:a16="http://schemas.microsoft.com/office/drawing/2014/main" id="{6DF179FC-53D3-A541-8FD5-013F0BC64A05}"/>
              </a:ext>
            </a:extLst>
          </p:cNvPr>
          <p:cNvSpPr txBox="1"/>
          <p:nvPr/>
        </p:nvSpPr>
        <p:spPr>
          <a:xfrm>
            <a:off x="0" y="2754514"/>
            <a:ext cx="2999411" cy="1200329"/>
          </a:xfrm>
          <a:prstGeom prst="rect">
            <a:avLst/>
          </a:prstGeom>
          <a:noFill/>
        </p:spPr>
        <p:txBody>
          <a:bodyPr wrap="none" rtlCol="0">
            <a:spAutoFit/>
          </a:bodyPr>
          <a:lstStyle/>
          <a:p>
            <a:r>
              <a:rPr lang="en-US" dirty="0"/>
              <a:t>Modified version of NQF’s list:</a:t>
            </a:r>
          </a:p>
          <a:p>
            <a:r>
              <a:rPr lang="en-US" dirty="0"/>
              <a:t>CT	NJ</a:t>
            </a:r>
          </a:p>
          <a:p>
            <a:r>
              <a:rPr lang="en-US" dirty="0"/>
              <a:t>IN	NY</a:t>
            </a:r>
          </a:p>
          <a:p>
            <a:r>
              <a:rPr lang="en-US" dirty="0"/>
              <a:t>MN	TX</a:t>
            </a:r>
          </a:p>
        </p:txBody>
      </p:sp>
      <p:sp>
        <p:nvSpPr>
          <p:cNvPr id="9" name="TextBox 8">
            <a:extLst>
              <a:ext uri="{FF2B5EF4-FFF2-40B4-BE49-F238E27FC236}">
                <a16:creationId xmlns:a16="http://schemas.microsoft.com/office/drawing/2014/main" id="{71D2A60B-0D10-6A4B-8B96-D94C4E27CCAF}"/>
              </a:ext>
            </a:extLst>
          </p:cNvPr>
          <p:cNvSpPr txBox="1"/>
          <p:nvPr/>
        </p:nvSpPr>
        <p:spPr>
          <a:xfrm>
            <a:off x="0" y="4155744"/>
            <a:ext cx="1817742" cy="923330"/>
          </a:xfrm>
          <a:prstGeom prst="rect">
            <a:avLst/>
          </a:prstGeom>
          <a:noFill/>
        </p:spPr>
        <p:txBody>
          <a:bodyPr wrap="none" rtlCol="0">
            <a:spAutoFit/>
          </a:bodyPr>
          <a:lstStyle/>
          <a:p>
            <a:r>
              <a:rPr lang="en-US" dirty="0"/>
              <a:t>State-specific list:</a:t>
            </a:r>
          </a:p>
          <a:p>
            <a:r>
              <a:rPr lang="en-US" dirty="0"/>
              <a:t>CO	OH	SC</a:t>
            </a:r>
          </a:p>
          <a:p>
            <a:r>
              <a:rPr lang="en-US" dirty="0"/>
              <a:t>FL	RI	TN</a:t>
            </a:r>
          </a:p>
        </p:txBody>
      </p:sp>
      <p:sp>
        <p:nvSpPr>
          <p:cNvPr id="14" name="TextBox 13">
            <a:extLst>
              <a:ext uri="{FF2B5EF4-FFF2-40B4-BE49-F238E27FC236}">
                <a16:creationId xmlns:a16="http://schemas.microsoft.com/office/drawing/2014/main" id="{F7DE508E-7717-5E4E-B006-4483D5BA89F7}"/>
              </a:ext>
            </a:extLst>
          </p:cNvPr>
          <p:cNvSpPr txBox="1"/>
          <p:nvPr/>
        </p:nvSpPr>
        <p:spPr>
          <a:xfrm>
            <a:off x="0" y="5230394"/>
            <a:ext cx="2454646" cy="1200329"/>
          </a:xfrm>
          <a:prstGeom prst="rect">
            <a:avLst/>
          </a:prstGeom>
          <a:noFill/>
        </p:spPr>
        <p:txBody>
          <a:bodyPr wrap="none" rtlCol="0">
            <a:spAutoFit/>
          </a:bodyPr>
          <a:lstStyle/>
          <a:p>
            <a:r>
              <a:rPr lang="en-US" dirty="0"/>
              <a:t>State-specific definition:</a:t>
            </a:r>
          </a:p>
          <a:p>
            <a:r>
              <a:rPr lang="en-US" dirty="0"/>
              <a:t>HI	MD	VA</a:t>
            </a:r>
          </a:p>
          <a:p>
            <a:r>
              <a:rPr lang="en-US" dirty="0"/>
              <a:t>KS	OR</a:t>
            </a:r>
          </a:p>
          <a:p>
            <a:r>
              <a:rPr lang="en-US" dirty="0"/>
              <a:t>LA	PA</a:t>
            </a:r>
          </a:p>
        </p:txBody>
      </p:sp>
      <p:pic>
        <p:nvPicPr>
          <p:cNvPr id="16" name="Picture 15">
            <a:extLst>
              <a:ext uri="{FF2B5EF4-FFF2-40B4-BE49-F238E27FC236}">
                <a16:creationId xmlns:a16="http://schemas.microsoft.com/office/drawing/2014/main" id="{0C92FF77-991F-C74F-B5A5-95E635278466}"/>
              </a:ext>
            </a:extLst>
          </p:cNvPr>
          <p:cNvPicPr>
            <a:picLocks noChangeAspect="1"/>
          </p:cNvPicPr>
          <p:nvPr/>
        </p:nvPicPr>
        <p:blipFill>
          <a:blip r:embed="rId4"/>
          <a:stretch>
            <a:fillRect/>
          </a:stretch>
        </p:blipFill>
        <p:spPr>
          <a:xfrm>
            <a:off x="3762596" y="1545452"/>
            <a:ext cx="5067300" cy="4508500"/>
          </a:xfrm>
          <a:prstGeom prst="rect">
            <a:avLst/>
          </a:prstGeom>
        </p:spPr>
      </p:pic>
    </p:spTree>
    <p:extLst>
      <p:ext uri="{BB962C8B-B14F-4D97-AF65-F5344CB8AC3E}">
        <p14:creationId xmlns:p14="http://schemas.microsoft.com/office/powerpoint/2010/main" val="333693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rgbClr val="FFFFFF"/>
                </a:solidFill>
                <a:latin typeface="+mj-lt"/>
              </a:rPr>
              <a:t>Definition of adverse Events by state</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1403FE34-E926-A74F-AC4C-7DE964D2B234}"/>
              </a:ext>
            </a:extLst>
          </p:cNvPr>
          <p:cNvSpPr txBox="1"/>
          <p:nvPr/>
        </p:nvSpPr>
        <p:spPr>
          <a:xfrm>
            <a:off x="-32352" y="949983"/>
            <a:ext cx="3915111" cy="369332"/>
          </a:xfrm>
          <a:prstGeom prst="rect">
            <a:avLst/>
          </a:prstGeom>
          <a:noFill/>
        </p:spPr>
        <p:txBody>
          <a:bodyPr wrap="none" rtlCol="0">
            <a:spAutoFit/>
          </a:bodyPr>
          <a:lstStyle/>
          <a:p>
            <a:r>
              <a:rPr lang="en-US" b="1" dirty="0"/>
              <a:t>NQF’s list of Serious Reportable Events </a:t>
            </a:r>
          </a:p>
        </p:txBody>
      </p:sp>
      <p:pic>
        <p:nvPicPr>
          <p:cNvPr id="5" name="Picture 4" descr="Text, table&#10;&#10;Description automatically generated with medium confidence">
            <a:extLst>
              <a:ext uri="{FF2B5EF4-FFF2-40B4-BE49-F238E27FC236}">
                <a16:creationId xmlns:a16="http://schemas.microsoft.com/office/drawing/2014/main" id="{B660E99C-504E-2742-95DB-396A6E43CA4A}"/>
              </a:ext>
            </a:extLst>
          </p:cNvPr>
          <p:cNvPicPr>
            <a:picLocks noChangeAspect="1"/>
          </p:cNvPicPr>
          <p:nvPr/>
        </p:nvPicPr>
        <p:blipFill>
          <a:blip r:embed="rId4"/>
          <a:stretch>
            <a:fillRect/>
          </a:stretch>
        </p:blipFill>
        <p:spPr>
          <a:xfrm>
            <a:off x="41704" y="1319315"/>
            <a:ext cx="4147814" cy="4926031"/>
          </a:xfrm>
          <a:prstGeom prst="rect">
            <a:avLst/>
          </a:prstGeom>
        </p:spPr>
      </p:pic>
      <p:pic>
        <p:nvPicPr>
          <p:cNvPr id="17" name="Picture 16" descr="Table&#10;&#10;Description automatically generated">
            <a:extLst>
              <a:ext uri="{FF2B5EF4-FFF2-40B4-BE49-F238E27FC236}">
                <a16:creationId xmlns:a16="http://schemas.microsoft.com/office/drawing/2014/main" id="{ED9518B7-0314-0547-B23F-23F1236542A1}"/>
              </a:ext>
            </a:extLst>
          </p:cNvPr>
          <p:cNvPicPr>
            <a:picLocks noChangeAspect="1"/>
          </p:cNvPicPr>
          <p:nvPr/>
        </p:nvPicPr>
        <p:blipFill>
          <a:blip r:embed="rId5"/>
          <a:stretch>
            <a:fillRect/>
          </a:stretch>
        </p:blipFill>
        <p:spPr>
          <a:xfrm>
            <a:off x="4329390" y="976376"/>
            <a:ext cx="4115701" cy="5217418"/>
          </a:xfrm>
          <a:prstGeom prst="rect">
            <a:avLst/>
          </a:prstGeom>
        </p:spPr>
      </p:pic>
      <p:sp>
        <p:nvSpPr>
          <p:cNvPr id="4" name="TextBox 3">
            <a:extLst>
              <a:ext uri="{FF2B5EF4-FFF2-40B4-BE49-F238E27FC236}">
                <a16:creationId xmlns:a16="http://schemas.microsoft.com/office/drawing/2014/main" id="{C40000D7-23B5-0B4F-B3E3-8ABA363D79F8}"/>
              </a:ext>
            </a:extLst>
          </p:cNvPr>
          <p:cNvSpPr txBox="1"/>
          <p:nvPr/>
        </p:nvSpPr>
        <p:spPr>
          <a:xfrm>
            <a:off x="41704" y="6206955"/>
            <a:ext cx="7936212" cy="276999"/>
          </a:xfrm>
          <a:prstGeom prst="rect">
            <a:avLst/>
          </a:prstGeom>
          <a:noFill/>
        </p:spPr>
        <p:txBody>
          <a:bodyPr wrap="none" rtlCol="0">
            <a:spAutoFit/>
          </a:bodyPr>
          <a:lstStyle/>
          <a:p>
            <a:r>
              <a:rPr lang="en-US" sz="1200" dirty="0"/>
              <a:t>Source: Patient Safety Indicators Overview - https://</a:t>
            </a:r>
            <a:r>
              <a:rPr lang="en-US" sz="1200" dirty="0" err="1"/>
              <a:t>www.qualityindicators.ahrq.gov</a:t>
            </a:r>
            <a:r>
              <a:rPr lang="en-US" sz="1200" dirty="0"/>
              <a:t>/Modules/</a:t>
            </a:r>
            <a:r>
              <a:rPr lang="en-US" sz="1200" dirty="0" err="1"/>
              <a:t>psi_resources.aspx#techspecs</a:t>
            </a:r>
            <a:endParaRPr lang="en-US" sz="1200" dirty="0"/>
          </a:p>
        </p:txBody>
      </p:sp>
    </p:spTree>
    <p:extLst>
      <p:ext uri="{BB962C8B-B14F-4D97-AF65-F5344CB8AC3E}">
        <p14:creationId xmlns:p14="http://schemas.microsoft.com/office/powerpoint/2010/main" val="62458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Image Only_No Text.jpg">
            <a:extLst>
              <a:ext uri="{FF2B5EF4-FFF2-40B4-BE49-F238E27FC236}">
                <a16:creationId xmlns:a16="http://schemas.microsoft.com/office/drawing/2014/main" id="{CD4C684B-DC30-4FC5-9140-09ACA57BCD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1" name="Rectangle 4">
            <a:extLst>
              <a:ext uri="{FF2B5EF4-FFF2-40B4-BE49-F238E27FC236}">
                <a16:creationId xmlns:a16="http://schemas.microsoft.com/office/drawing/2014/main" id="{6A01D740-CFBC-4C2D-9B3C-037DC282E1F1}"/>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5">
            <a:extLst>
              <a:ext uri="{FF2B5EF4-FFF2-40B4-BE49-F238E27FC236}">
                <a16:creationId xmlns:a16="http://schemas.microsoft.com/office/drawing/2014/main" id="{956BF43A-D3E6-464F-9046-53320B28C09E}"/>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397C0B-56C1-4045-8F00-B29836A35316}"/>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7" name="Rectangle 16">
            <a:extLst>
              <a:ext uri="{FF2B5EF4-FFF2-40B4-BE49-F238E27FC236}">
                <a16:creationId xmlns:a16="http://schemas.microsoft.com/office/drawing/2014/main" id="{6307DAEA-D2E7-4B11-9A4C-F4D1E2C32050}"/>
              </a:ext>
            </a:extLst>
          </p:cNvPr>
          <p:cNvSpPr/>
          <p:nvPr/>
        </p:nvSpPr>
        <p:spPr>
          <a:xfrm>
            <a:off x="337601" y="1567466"/>
            <a:ext cx="4572000" cy="1938992"/>
          </a:xfrm>
          <a:prstGeom prst="rect">
            <a:avLst/>
          </a:prstGeom>
        </p:spPr>
        <p:txBody>
          <a:bodyPr>
            <a:spAutoFit/>
          </a:bodyPr>
          <a:lstStyle/>
          <a:p>
            <a:pPr algn="ctr"/>
            <a:r>
              <a:rPr lang="en-US" sz="2000" dirty="0">
                <a:cs typeface="Minion Pro"/>
              </a:rPr>
              <a:t>The Utah Department of Health’s mission is to protect the public’s health through preventing avoidable illness, injury, disability, and premature death; assuring access to affordable, quality health care; and promoting healthy lifestyles. </a:t>
            </a:r>
          </a:p>
        </p:txBody>
      </p:sp>
      <p:sp>
        <p:nvSpPr>
          <p:cNvPr id="18" name="Rectangle 17">
            <a:extLst>
              <a:ext uri="{FF2B5EF4-FFF2-40B4-BE49-F238E27FC236}">
                <a16:creationId xmlns:a16="http://schemas.microsoft.com/office/drawing/2014/main" id="{5EBE8FC3-D30A-4DDB-9171-87CA5EDD3063}"/>
              </a:ext>
            </a:extLst>
          </p:cNvPr>
          <p:cNvSpPr/>
          <p:nvPr/>
        </p:nvSpPr>
        <p:spPr>
          <a:xfrm>
            <a:off x="1757819" y="185395"/>
            <a:ext cx="3829895" cy="646331"/>
          </a:xfrm>
          <a:prstGeom prst="rect">
            <a:avLst/>
          </a:prstGeom>
        </p:spPr>
        <p:txBody>
          <a:bodyPr wrap="none">
            <a:spAutoFit/>
          </a:bodyPr>
          <a:lstStyle/>
          <a:p>
            <a:r>
              <a:rPr lang="en-US" sz="3600" b="1" dirty="0">
                <a:solidFill>
                  <a:srgbClr val="FFFFFF"/>
                </a:solidFill>
                <a:latin typeface="+mj-lt"/>
                <a:cs typeface="Minion Pro"/>
              </a:rPr>
              <a:t>MISSION &amp; VISION</a:t>
            </a:r>
            <a:r>
              <a:rPr lang="en-US" b="1" dirty="0">
                <a:latin typeface="+mj-lt"/>
              </a:rPr>
              <a:t> </a:t>
            </a:r>
            <a:endParaRPr lang="en-US" dirty="0">
              <a:latin typeface="+mj-lt"/>
            </a:endParaRPr>
          </a:p>
        </p:txBody>
      </p:sp>
      <p:sp>
        <p:nvSpPr>
          <p:cNvPr id="19" name="Rectangle 18">
            <a:extLst>
              <a:ext uri="{FF2B5EF4-FFF2-40B4-BE49-F238E27FC236}">
                <a16:creationId xmlns:a16="http://schemas.microsoft.com/office/drawing/2014/main" id="{58E9BC3F-A04C-4311-A144-7E4C951188C4}"/>
              </a:ext>
            </a:extLst>
          </p:cNvPr>
          <p:cNvSpPr/>
          <p:nvPr/>
        </p:nvSpPr>
        <p:spPr>
          <a:xfrm>
            <a:off x="337601" y="4144064"/>
            <a:ext cx="4572000" cy="1323439"/>
          </a:xfrm>
          <a:prstGeom prst="rect">
            <a:avLst/>
          </a:prstGeom>
        </p:spPr>
        <p:txBody>
          <a:bodyPr>
            <a:spAutoFit/>
          </a:bodyPr>
          <a:lstStyle/>
          <a:p>
            <a:pPr algn="ctr"/>
            <a:r>
              <a:rPr lang="en-US" sz="2000" dirty="0">
                <a:cs typeface="Minion Pro"/>
              </a:rPr>
              <a:t>Our vision is for Utah to be a place where </a:t>
            </a:r>
            <a:r>
              <a:rPr lang="en-US" sz="2000" i="1" dirty="0">
                <a:cs typeface="Minion Pro"/>
              </a:rPr>
              <a:t>all </a:t>
            </a:r>
            <a:r>
              <a:rPr lang="en-US" sz="2000" dirty="0">
                <a:cs typeface="Minion Pro"/>
              </a:rPr>
              <a:t>people can enjoy the best health possible, where </a:t>
            </a:r>
            <a:r>
              <a:rPr lang="en-US" sz="2000" i="1" dirty="0">
                <a:cs typeface="Minion Pro"/>
              </a:rPr>
              <a:t>all </a:t>
            </a:r>
            <a:r>
              <a:rPr lang="en-US" sz="2000" dirty="0">
                <a:cs typeface="Minion Pro"/>
              </a:rPr>
              <a:t>can live and thrive in healthy and safe communities. </a:t>
            </a:r>
          </a:p>
        </p:txBody>
      </p:sp>
      <p:pic>
        <p:nvPicPr>
          <p:cNvPr id="20" name="Picture 19" descr="iStock-532189860.jpg">
            <a:extLst>
              <a:ext uri="{FF2B5EF4-FFF2-40B4-BE49-F238E27FC236}">
                <a16:creationId xmlns:a16="http://schemas.microsoft.com/office/drawing/2014/main" id="{9E8FB912-CACF-463D-BEF1-48CA71DBB3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8147" y="2365833"/>
            <a:ext cx="3636640" cy="22730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697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134741"/>
            <a:ext cx="6056131" cy="861774"/>
          </a:xfrm>
          <a:prstGeom prst="rect">
            <a:avLst/>
          </a:prstGeom>
        </p:spPr>
        <p:txBody>
          <a:bodyPr wrap="square">
            <a:spAutoFit/>
          </a:bodyPr>
          <a:lstStyle/>
          <a:p>
            <a:pPr algn="ctr"/>
            <a:r>
              <a:rPr lang="en-US" sz="2500" b="1" cap="all" dirty="0">
                <a:solidFill>
                  <a:srgbClr val="FFFFFF"/>
                </a:solidFill>
                <a:latin typeface="+mj-lt"/>
              </a:rPr>
              <a:t>When reporting program rules or laws were enacted</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pic>
        <p:nvPicPr>
          <p:cNvPr id="6" name="Picture 5">
            <a:extLst>
              <a:ext uri="{FF2B5EF4-FFF2-40B4-BE49-F238E27FC236}">
                <a16:creationId xmlns:a16="http://schemas.microsoft.com/office/drawing/2014/main" id="{B45FBFF5-B091-CA4F-8A07-499E6D8CD993}"/>
              </a:ext>
            </a:extLst>
          </p:cNvPr>
          <p:cNvPicPr>
            <a:picLocks noChangeAspect="1"/>
          </p:cNvPicPr>
          <p:nvPr/>
        </p:nvPicPr>
        <p:blipFill>
          <a:blip r:embed="rId4"/>
          <a:stretch>
            <a:fillRect/>
          </a:stretch>
        </p:blipFill>
        <p:spPr>
          <a:xfrm>
            <a:off x="173312" y="1813093"/>
            <a:ext cx="8797374" cy="3231813"/>
          </a:xfrm>
          <a:prstGeom prst="rect">
            <a:avLst/>
          </a:prstGeom>
        </p:spPr>
      </p:pic>
      <p:sp>
        <p:nvSpPr>
          <p:cNvPr id="8" name="TextBox 7">
            <a:extLst>
              <a:ext uri="{FF2B5EF4-FFF2-40B4-BE49-F238E27FC236}">
                <a16:creationId xmlns:a16="http://schemas.microsoft.com/office/drawing/2014/main" id="{F0C3C93B-F300-8440-9ECD-AEA0EB4A9403}"/>
              </a:ext>
            </a:extLst>
          </p:cNvPr>
          <p:cNvSpPr txBox="1"/>
          <p:nvPr/>
        </p:nvSpPr>
        <p:spPr>
          <a:xfrm>
            <a:off x="825014" y="5044906"/>
            <a:ext cx="4215128" cy="954107"/>
          </a:xfrm>
          <a:prstGeom prst="rect">
            <a:avLst/>
          </a:prstGeom>
          <a:noFill/>
        </p:spPr>
        <p:txBody>
          <a:bodyPr wrap="none" rtlCol="0">
            <a:spAutoFit/>
          </a:bodyPr>
          <a:lstStyle/>
          <a:p>
            <a:r>
              <a:rPr lang="en-US" sz="1400" dirty="0"/>
              <a:t>Only for states where the date is publicly available</a:t>
            </a:r>
          </a:p>
          <a:p>
            <a:r>
              <a:rPr lang="en-US" sz="1400" dirty="0"/>
              <a:t>X denotes the start of a reporting program</a:t>
            </a:r>
          </a:p>
          <a:p>
            <a:endParaRPr lang="en-US" sz="1400" dirty="0"/>
          </a:p>
          <a:p>
            <a:r>
              <a:rPr lang="en-US" sz="1400" dirty="0"/>
              <a:t>Utah’s patient safety reporting program started in 2001</a:t>
            </a:r>
          </a:p>
        </p:txBody>
      </p:sp>
    </p:spTree>
    <p:extLst>
      <p:ext uri="{BB962C8B-B14F-4D97-AF65-F5344CB8AC3E}">
        <p14:creationId xmlns:p14="http://schemas.microsoft.com/office/powerpoint/2010/main" val="111785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854693" y="154221"/>
            <a:ext cx="6056131" cy="861774"/>
          </a:xfrm>
          <a:prstGeom prst="rect">
            <a:avLst/>
          </a:prstGeom>
        </p:spPr>
        <p:txBody>
          <a:bodyPr wrap="square">
            <a:spAutoFit/>
          </a:bodyPr>
          <a:lstStyle/>
          <a:p>
            <a:pPr algn="ctr"/>
            <a:r>
              <a:rPr lang="en-US" sz="2500" b="1" cap="all" dirty="0">
                <a:solidFill>
                  <a:srgbClr val="FFFFFF"/>
                </a:solidFill>
                <a:latin typeface="+mj-lt"/>
              </a:rPr>
              <a:t>challenges with state by state comparisons</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3FECC5EF-DE8F-2345-BA15-6DEE86E3436A}"/>
              </a:ext>
            </a:extLst>
          </p:cNvPr>
          <p:cNvSpPr txBox="1"/>
          <p:nvPr/>
        </p:nvSpPr>
        <p:spPr>
          <a:xfrm>
            <a:off x="148280" y="1087395"/>
            <a:ext cx="8563233" cy="3139321"/>
          </a:xfrm>
          <a:prstGeom prst="rect">
            <a:avLst/>
          </a:prstGeom>
          <a:noFill/>
        </p:spPr>
        <p:txBody>
          <a:bodyPr wrap="square" rtlCol="0">
            <a:spAutoFit/>
          </a:bodyPr>
          <a:lstStyle/>
          <a:p>
            <a:r>
              <a:rPr lang="en-US" dirty="0"/>
              <a:t>What we have hopefully shown:</a:t>
            </a:r>
          </a:p>
          <a:p>
            <a:pPr marL="285750" indent="-285750">
              <a:buFont typeface="Arial" panose="020B0604020202020204" pitchFamily="34" charset="0"/>
              <a:buChar char="•"/>
            </a:pPr>
            <a:r>
              <a:rPr lang="en-US" dirty="0"/>
              <a:t>Adverse patient safety event reporting programs are NOT uniform across US states</a:t>
            </a:r>
          </a:p>
          <a:p>
            <a:pPr marL="285750" indent="-285750">
              <a:buFont typeface="Arial" panose="020B0604020202020204" pitchFamily="34" charset="0"/>
              <a:buChar char="•"/>
            </a:pPr>
            <a:r>
              <a:rPr lang="en-US" dirty="0"/>
              <a:t>Differences arise in:</a:t>
            </a:r>
          </a:p>
          <a:p>
            <a:pPr marL="742950" lvl="1" indent="-285750">
              <a:buFont typeface="Arial" panose="020B0604020202020204" pitchFamily="34" charset="0"/>
              <a:buChar char="•"/>
            </a:pPr>
            <a:r>
              <a:rPr lang="en-US" dirty="0"/>
              <a:t>Enforcement of reporting</a:t>
            </a:r>
          </a:p>
          <a:p>
            <a:pPr marL="742950" lvl="1" indent="-285750">
              <a:buFont typeface="Arial" panose="020B0604020202020204" pitchFamily="34" charset="0"/>
              <a:buChar char="•"/>
            </a:pPr>
            <a:r>
              <a:rPr lang="en-US" dirty="0"/>
              <a:t>Types of facilities that report</a:t>
            </a:r>
          </a:p>
          <a:p>
            <a:pPr marL="742950" lvl="1" indent="-285750">
              <a:buFont typeface="Arial" panose="020B0604020202020204" pitchFamily="34" charset="0"/>
              <a:buChar char="•"/>
            </a:pPr>
            <a:r>
              <a:rPr lang="en-US" dirty="0"/>
              <a:t>Definitions of adverse events</a:t>
            </a:r>
          </a:p>
          <a:p>
            <a:pPr marL="742950" lvl="1" indent="-285750">
              <a:buFont typeface="Arial" panose="020B0604020202020204" pitchFamily="34" charset="0"/>
              <a:buChar char="•"/>
            </a:pPr>
            <a:r>
              <a:rPr lang="en-US" dirty="0"/>
              <a:t>Whether a state even has a reporting system or not</a:t>
            </a:r>
          </a:p>
          <a:p>
            <a:pPr marL="742950" lvl="1" indent="-285750">
              <a:buFont typeface="Arial" panose="020B0604020202020204" pitchFamily="34" charset="0"/>
              <a:buChar char="•"/>
            </a:pPr>
            <a:r>
              <a:rPr lang="en-US" dirty="0"/>
              <a:t>Many other areas that we haven’t shown, such as: program funding, methods of reporting, agencies responsible for reporting, and with whom reporting data is shared</a:t>
            </a:r>
          </a:p>
          <a:p>
            <a:pPr lvl="1"/>
            <a:endParaRPr lang="en-US" dirty="0"/>
          </a:p>
        </p:txBody>
      </p:sp>
    </p:spTree>
    <p:extLst>
      <p:ext uri="{BB962C8B-B14F-4D97-AF65-F5344CB8AC3E}">
        <p14:creationId xmlns:p14="http://schemas.microsoft.com/office/powerpoint/2010/main" val="260726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854693" y="284849"/>
            <a:ext cx="6056131" cy="477054"/>
          </a:xfrm>
          <a:prstGeom prst="rect">
            <a:avLst/>
          </a:prstGeom>
        </p:spPr>
        <p:txBody>
          <a:bodyPr wrap="square">
            <a:spAutoFit/>
          </a:bodyPr>
          <a:lstStyle/>
          <a:p>
            <a:pPr algn="ctr"/>
            <a:r>
              <a:rPr lang="en-US" sz="2500" b="1" cap="all" dirty="0">
                <a:solidFill>
                  <a:srgbClr val="FFFFFF"/>
                </a:solidFill>
                <a:latin typeface="+mj-lt"/>
              </a:rPr>
              <a:t>An Alternative</a:t>
            </a:r>
            <a:endParaRPr lang="en-US" sz="2500" cap="all" dirty="0">
              <a:latin typeface="+mj-lt"/>
            </a:endParaRP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5" name="TextBox 4">
            <a:extLst>
              <a:ext uri="{FF2B5EF4-FFF2-40B4-BE49-F238E27FC236}">
                <a16:creationId xmlns:a16="http://schemas.microsoft.com/office/drawing/2014/main" id="{A7902B7F-046D-4747-A1FA-4BDA790CC8AF}"/>
              </a:ext>
            </a:extLst>
          </p:cNvPr>
          <p:cNvSpPr txBox="1"/>
          <p:nvPr/>
        </p:nvSpPr>
        <p:spPr>
          <a:xfrm>
            <a:off x="375355" y="923661"/>
            <a:ext cx="8196945" cy="923330"/>
          </a:xfrm>
          <a:prstGeom prst="rect">
            <a:avLst/>
          </a:prstGeom>
          <a:noFill/>
        </p:spPr>
        <p:txBody>
          <a:bodyPr wrap="square" rtlCol="0">
            <a:spAutoFit/>
          </a:bodyPr>
          <a:lstStyle/>
          <a:p>
            <a:pPr algn="ctr"/>
            <a:r>
              <a:rPr lang="en-US" dirty="0"/>
              <a:t>Instead of comparing event reporting numbers to other states to see how safe our state is or how comprehensive our reporting is, we can use indicator/trigger tools to answer those same questions</a:t>
            </a:r>
          </a:p>
        </p:txBody>
      </p:sp>
      <p:graphicFrame>
        <p:nvGraphicFramePr>
          <p:cNvPr id="9" name="Table 8">
            <a:extLst>
              <a:ext uri="{FF2B5EF4-FFF2-40B4-BE49-F238E27FC236}">
                <a16:creationId xmlns:a16="http://schemas.microsoft.com/office/drawing/2014/main" id="{68A447A3-FB26-AD45-8D6A-109D41EFC01B}"/>
              </a:ext>
            </a:extLst>
          </p:cNvPr>
          <p:cNvGraphicFramePr>
            <a:graphicFrameLocks noGrp="1"/>
          </p:cNvGraphicFramePr>
          <p:nvPr>
            <p:extLst>
              <p:ext uri="{D42A27DB-BD31-4B8C-83A1-F6EECF244321}">
                <p14:modId xmlns:p14="http://schemas.microsoft.com/office/powerpoint/2010/main" val="2157590410"/>
              </p:ext>
            </p:extLst>
          </p:nvPr>
        </p:nvGraphicFramePr>
        <p:xfrm>
          <a:off x="160639" y="1796694"/>
          <a:ext cx="8810655" cy="4432307"/>
        </p:xfrm>
        <a:graphic>
          <a:graphicData uri="http://schemas.openxmlformats.org/drawingml/2006/table">
            <a:tbl>
              <a:tblPr firstRow="1" bandRow="1">
                <a:tableStyleId>{5C22544A-7EE6-4342-B048-85BDC9FD1C3A}</a:tableStyleId>
              </a:tblPr>
              <a:tblGrid>
                <a:gridCol w="2483708">
                  <a:extLst>
                    <a:ext uri="{9D8B030D-6E8A-4147-A177-3AD203B41FA5}">
                      <a16:colId xmlns:a16="http://schemas.microsoft.com/office/drawing/2014/main" val="4059508470"/>
                    </a:ext>
                  </a:extLst>
                </a:gridCol>
                <a:gridCol w="3390062">
                  <a:extLst>
                    <a:ext uri="{9D8B030D-6E8A-4147-A177-3AD203B41FA5}">
                      <a16:colId xmlns:a16="http://schemas.microsoft.com/office/drawing/2014/main" val="933155723"/>
                    </a:ext>
                  </a:extLst>
                </a:gridCol>
                <a:gridCol w="2936885">
                  <a:extLst>
                    <a:ext uri="{9D8B030D-6E8A-4147-A177-3AD203B41FA5}">
                      <a16:colId xmlns:a16="http://schemas.microsoft.com/office/drawing/2014/main" val="793263411"/>
                    </a:ext>
                  </a:extLst>
                </a:gridCol>
              </a:tblGrid>
              <a:tr h="360318">
                <a:tc>
                  <a:txBody>
                    <a:bodyPr/>
                    <a:lstStyle/>
                    <a:p>
                      <a:r>
                        <a:rPr lang="en-US" dirty="0"/>
                        <a:t>Traditional Reporting</a:t>
                      </a:r>
                    </a:p>
                  </a:txBody>
                  <a:tcPr/>
                </a:tc>
                <a:tc>
                  <a:txBody>
                    <a:bodyPr/>
                    <a:lstStyle/>
                    <a:p>
                      <a:r>
                        <a:rPr lang="en-US" dirty="0"/>
                        <a:t>AHRQ’s Patient Safety Indicators</a:t>
                      </a:r>
                    </a:p>
                  </a:txBody>
                  <a:tcPr/>
                </a:tc>
                <a:tc>
                  <a:txBody>
                    <a:bodyPr/>
                    <a:lstStyle/>
                    <a:p>
                      <a:r>
                        <a:rPr lang="en-US" dirty="0"/>
                        <a:t>IHI’s Global Trigger Tools</a:t>
                      </a:r>
                    </a:p>
                  </a:txBody>
                  <a:tcPr/>
                </a:tc>
                <a:extLst>
                  <a:ext uri="{0D108BD9-81ED-4DB2-BD59-A6C34878D82A}">
                    <a16:rowId xmlns:a16="http://schemas.microsoft.com/office/drawing/2014/main" val="106908971"/>
                  </a:ext>
                </a:extLst>
              </a:tr>
              <a:tr h="4066547">
                <a:tc>
                  <a:txBody>
                    <a:bodyPr/>
                    <a:lstStyle/>
                    <a:p>
                      <a:r>
                        <a:rPr lang="en-US" sz="1600" dirty="0"/>
                        <a:t>Advantages</a:t>
                      </a:r>
                    </a:p>
                    <a:p>
                      <a:pPr marL="285750" indent="-285750">
                        <a:buFont typeface="Arial" panose="020B0604020202020204" pitchFamily="34" charset="0"/>
                        <a:buChar char="•"/>
                      </a:pPr>
                      <a:r>
                        <a:rPr lang="en-US" sz="1600" dirty="0"/>
                        <a:t>Inexpensive</a:t>
                      </a:r>
                    </a:p>
                    <a:p>
                      <a:pPr marL="285750" indent="-285750">
                        <a:buFont typeface="Arial" panose="020B0604020202020204" pitchFamily="34" charset="0"/>
                        <a:buChar char="•"/>
                      </a:pPr>
                      <a:r>
                        <a:rPr lang="en-US" sz="1600" dirty="0"/>
                        <a:t>Easy to obtain information</a:t>
                      </a:r>
                    </a:p>
                    <a:p>
                      <a:pPr marL="285750" indent="-285750">
                        <a:buFont typeface="Arial" panose="020B0604020202020204" pitchFamily="34" charset="0"/>
                        <a:buChar char="•"/>
                      </a:pPr>
                      <a:endParaRPr lang="en-US" sz="1600" dirty="0"/>
                    </a:p>
                    <a:p>
                      <a:pPr marL="0" indent="0">
                        <a:buFont typeface="Arial" panose="020B0604020202020204" pitchFamily="34" charset="0"/>
                        <a:buNone/>
                      </a:pPr>
                      <a:r>
                        <a:rPr lang="en-US" sz="1600" dirty="0"/>
                        <a:t>Limitations</a:t>
                      </a:r>
                    </a:p>
                    <a:p>
                      <a:pPr marL="285750" indent="-285750">
                        <a:buFont typeface="Arial" panose="020B0604020202020204" pitchFamily="34" charset="0"/>
                        <a:buChar char="•"/>
                      </a:pPr>
                      <a:r>
                        <a:rPr lang="en-US" sz="1600" dirty="0"/>
                        <a:t>Only captured 1% of all harmful events in 2011 Classen study</a:t>
                      </a:r>
                    </a:p>
                    <a:p>
                      <a:pPr marL="285750" indent="-285750">
                        <a:buFont typeface="Arial" panose="020B0604020202020204" pitchFamily="34" charset="0"/>
                        <a:buChar char="•"/>
                      </a:pPr>
                      <a:r>
                        <a:rPr lang="en-US" sz="1600" dirty="0"/>
                        <a:t>Focus on error, not harm</a:t>
                      </a:r>
                    </a:p>
                    <a:p>
                      <a:pPr marL="285750" indent="-285750">
                        <a:buFont typeface="Arial" panose="020B0604020202020204" pitchFamily="34" charset="0"/>
                        <a:buChar char="•"/>
                      </a:pPr>
                      <a:r>
                        <a:rPr lang="en-US" sz="1600" dirty="0"/>
                        <a:t>Staff often perceives reporting as negative (punitive)</a:t>
                      </a:r>
                    </a:p>
                    <a:p>
                      <a:pPr marL="285750" indent="-285750">
                        <a:buFont typeface="Arial" panose="020B0604020202020204" pitchFamily="34" charset="0"/>
                        <a:buChar char="•"/>
                      </a:pPr>
                      <a:r>
                        <a:rPr lang="en-US" sz="1600" dirty="0"/>
                        <a:t>Time-insensitive</a:t>
                      </a:r>
                    </a:p>
                  </a:txBody>
                  <a:tcPr/>
                </a:tc>
                <a:tc>
                  <a:txBody>
                    <a:bodyPr/>
                    <a:lstStyle/>
                    <a:p>
                      <a:r>
                        <a:rPr lang="en-US" sz="1600" dirty="0"/>
                        <a:t>Advantages</a:t>
                      </a:r>
                    </a:p>
                    <a:p>
                      <a:pPr marL="285750" indent="-285750">
                        <a:buFont typeface="Arial" panose="020B0604020202020204" pitchFamily="34" charset="0"/>
                        <a:buChar char="•"/>
                      </a:pPr>
                      <a:r>
                        <a:rPr lang="en-US" sz="1600" dirty="0"/>
                        <a:t>Standard definitions</a:t>
                      </a:r>
                    </a:p>
                    <a:p>
                      <a:pPr marL="285750" indent="-285750">
                        <a:buFont typeface="Arial" panose="020B0604020202020204" pitchFamily="34" charset="0"/>
                        <a:buChar char="•"/>
                      </a:pPr>
                      <a:r>
                        <a:rPr lang="en-US" sz="1600" dirty="0"/>
                        <a:t>Allows direct comparison between hospitals</a:t>
                      </a:r>
                    </a:p>
                    <a:p>
                      <a:pPr marL="285750" indent="-285750">
                        <a:buFont typeface="Arial" panose="020B0604020202020204" pitchFamily="34" charset="0"/>
                        <a:buChar char="•"/>
                      </a:pPr>
                      <a:r>
                        <a:rPr lang="en-US" sz="1600" dirty="0"/>
                        <a:t>Inexpensive to obtain data</a:t>
                      </a:r>
                    </a:p>
                    <a:p>
                      <a:pPr marL="285750" indent="-285750">
                        <a:buFont typeface="Arial" panose="020B0604020202020204" pitchFamily="34" charset="0"/>
                        <a:buChar char="•"/>
                      </a:pPr>
                      <a:endParaRPr lang="en-US" sz="1600" dirty="0"/>
                    </a:p>
                    <a:p>
                      <a:pPr marL="0" indent="0">
                        <a:buFont typeface="Arial" panose="020B0604020202020204" pitchFamily="34" charset="0"/>
                        <a:buNone/>
                      </a:pPr>
                      <a:r>
                        <a:rPr lang="en-US" sz="1600" dirty="0"/>
                        <a:t>Limitations</a:t>
                      </a:r>
                    </a:p>
                    <a:p>
                      <a:pPr marL="285750" indent="-285750">
                        <a:buFont typeface="Arial" panose="020B0604020202020204" pitchFamily="34" charset="0"/>
                        <a:buChar char="•"/>
                      </a:pPr>
                      <a:r>
                        <a:rPr lang="en-US" sz="1600" dirty="0"/>
                        <a:t>Poor sensitivity and specificity</a:t>
                      </a:r>
                    </a:p>
                    <a:p>
                      <a:pPr marL="285750" indent="-285750">
                        <a:buFont typeface="Arial" panose="020B0604020202020204" pitchFamily="34" charset="0"/>
                        <a:buChar char="•"/>
                      </a:pPr>
                      <a:r>
                        <a:rPr lang="en-US" sz="1600" dirty="0"/>
                        <a:t>Focus is only on certain harm types, not “all cause” harm</a:t>
                      </a:r>
                    </a:p>
                    <a:p>
                      <a:pPr marL="285750" indent="-285750">
                        <a:buFont typeface="Arial" panose="020B0604020202020204" pitchFamily="34" charset="0"/>
                        <a:buChar char="•"/>
                      </a:pPr>
                      <a:r>
                        <a:rPr lang="en-US" sz="1600" dirty="0"/>
                        <a:t>Dependent on accuracy and descriptiveness of charting</a:t>
                      </a:r>
                    </a:p>
                    <a:p>
                      <a:pPr marL="285750" indent="-285750">
                        <a:buFont typeface="Arial" panose="020B0604020202020204" pitchFamily="34" charset="0"/>
                        <a:buChar char="•"/>
                      </a:pPr>
                      <a:r>
                        <a:rPr lang="en-US" sz="1600" dirty="0"/>
                        <a:t>Only captured 9% of all harmful events in 2011 Classen study</a:t>
                      </a:r>
                    </a:p>
                  </a:txBody>
                  <a:tcPr/>
                </a:tc>
                <a:tc>
                  <a:txBody>
                    <a:bodyPr/>
                    <a:lstStyle/>
                    <a:p>
                      <a:r>
                        <a:rPr lang="en-US" sz="1600" dirty="0"/>
                        <a:t>Advantages</a:t>
                      </a:r>
                    </a:p>
                    <a:p>
                      <a:pPr marL="285750" indent="-285750">
                        <a:buFont typeface="Arial" panose="020B0604020202020204" pitchFamily="34" charset="0"/>
                        <a:buChar char="•"/>
                      </a:pPr>
                      <a:r>
                        <a:rPr lang="en-US" sz="1600" dirty="0"/>
                        <a:t>Measures “all cause” harm</a:t>
                      </a:r>
                    </a:p>
                    <a:p>
                      <a:pPr marL="285750" indent="-285750">
                        <a:buFont typeface="Arial" panose="020B0604020202020204" pitchFamily="34" charset="0"/>
                        <a:buChar char="•"/>
                      </a:pPr>
                      <a:r>
                        <a:rPr lang="en-US" sz="1600" dirty="0"/>
                        <a:t>Provides a rate (per 100 admissions)</a:t>
                      </a:r>
                    </a:p>
                    <a:p>
                      <a:pPr marL="285750" indent="-285750">
                        <a:buFont typeface="Arial" panose="020B0604020202020204" pitchFamily="34" charset="0"/>
                        <a:buChar char="•"/>
                      </a:pPr>
                      <a:r>
                        <a:rPr lang="en-US" sz="1600" dirty="0"/>
                        <a:t>Excellent specificity and very good sensitivity</a:t>
                      </a:r>
                    </a:p>
                    <a:p>
                      <a:pPr marL="285750" indent="-285750">
                        <a:buFont typeface="Arial" panose="020B0604020202020204" pitchFamily="34" charset="0"/>
                        <a:buChar char="•"/>
                      </a:pPr>
                      <a:r>
                        <a:rPr lang="en-US" sz="1600" dirty="0"/>
                        <a:t>Captured 90% of all harmful events in 2011 Classen study</a:t>
                      </a:r>
                    </a:p>
                    <a:p>
                      <a:pPr marL="285750" indent="-285750">
                        <a:buFont typeface="Arial" panose="020B0604020202020204" pitchFamily="34" charset="0"/>
                        <a:buChar char="•"/>
                      </a:pPr>
                      <a:endParaRPr lang="en-US" sz="1600" dirty="0"/>
                    </a:p>
                    <a:p>
                      <a:pPr marL="0" indent="0">
                        <a:buFont typeface="Arial" panose="020B0604020202020204" pitchFamily="34" charset="0"/>
                        <a:buNone/>
                      </a:pPr>
                      <a:r>
                        <a:rPr lang="en-US" sz="1600" dirty="0"/>
                        <a:t>Limitations</a:t>
                      </a:r>
                    </a:p>
                    <a:p>
                      <a:pPr marL="285750" indent="-285750">
                        <a:buFont typeface="Arial" panose="020B0604020202020204" pitchFamily="34" charset="0"/>
                        <a:buChar char="•"/>
                      </a:pPr>
                      <a:r>
                        <a:rPr lang="en-US" sz="1600" dirty="0"/>
                        <a:t>Requires training</a:t>
                      </a:r>
                    </a:p>
                    <a:p>
                      <a:pPr marL="285750" indent="-285750">
                        <a:buFont typeface="Arial" panose="020B0604020202020204" pitchFamily="34" charset="0"/>
                        <a:buChar char="•"/>
                      </a:pPr>
                      <a:r>
                        <a:rPr lang="en-US" sz="1600" dirty="0"/>
                        <a:t>Resource intensive</a:t>
                      </a:r>
                    </a:p>
                    <a:p>
                      <a:pPr marL="285750" indent="-285750">
                        <a:buFont typeface="Arial" panose="020B0604020202020204" pitchFamily="34" charset="0"/>
                        <a:buChar char="•"/>
                      </a:pPr>
                      <a:r>
                        <a:rPr lang="en-US" sz="1600" dirty="0"/>
                        <a:t>Not automated</a:t>
                      </a:r>
                    </a:p>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3003069879"/>
                  </a:ext>
                </a:extLst>
              </a:tr>
            </a:tbl>
          </a:graphicData>
        </a:graphic>
      </p:graphicFrame>
      <p:sp>
        <p:nvSpPr>
          <p:cNvPr id="14" name="TextBox 13">
            <a:extLst>
              <a:ext uri="{FF2B5EF4-FFF2-40B4-BE49-F238E27FC236}">
                <a16:creationId xmlns:a16="http://schemas.microsoft.com/office/drawing/2014/main" id="{921BAFF0-1ED4-944B-8712-5C25F828FC4B}"/>
              </a:ext>
            </a:extLst>
          </p:cNvPr>
          <p:cNvSpPr txBox="1"/>
          <p:nvPr/>
        </p:nvSpPr>
        <p:spPr>
          <a:xfrm>
            <a:off x="116673" y="6223559"/>
            <a:ext cx="8810655" cy="646331"/>
          </a:xfrm>
          <a:prstGeom prst="rect">
            <a:avLst/>
          </a:prstGeom>
          <a:noFill/>
        </p:spPr>
        <p:txBody>
          <a:bodyPr wrap="square" rtlCol="0">
            <a:spAutoFit/>
          </a:bodyPr>
          <a:lstStyle/>
          <a:p>
            <a:pPr>
              <a:buFont typeface="Arial" panose="020B0604020202020204" pitchFamily="34" charset="0"/>
              <a:buChar char="•"/>
            </a:pPr>
            <a:r>
              <a:rPr lang="en-US" sz="1200" dirty="0"/>
              <a:t>Sources: </a:t>
            </a:r>
            <a:r>
              <a:rPr lang="en-US" sz="1200" dirty="0" err="1"/>
              <a:t>Sharek</a:t>
            </a:r>
            <a:r>
              <a:rPr lang="en-US" sz="1200" dirty="0"/>
              <a:t>, 2012 - </a:t>
            </a:r>
            <a:r>
              <a:rPr lang="en-US" sz="1200" dirty="0">
                <a:solidFill>
                  <a:srgbClr val="212121"/>
                </a:solidFill>
                <a:latin typeface="system-ui"/>
              </a:rPr>
              <a:t>PMID: 23667349, Classen et al., 2011 - </a:t>
            </a:r>
            <a:r>
              <a:rPr lang="en-US" sz="1200" dirty="0"/>
              <a:t>https://</a:t>
            </a:r>
            <a:r>
              <a:rPr lang="en-US" sz="1200" dirty="0" err="1"/>
              <a:t>doi.org</a:t>
            </a:r>
            <a:r>
              <a:rPr lang="en-US" sz="1200" dirty="0"/>
              <a:t>/10.1377/hlthaff.2011.0190 </a:t>
            </a:r>
          </a:p>
          <a:p>
            <a:pPr>
              <a:buFont typeface="Arial" panose="020B0604020202020204" pitchFamily="34" charset="0"/>
              <a:buChar char="•"/>
            </a:pPr>
            <a:endParaRPr lang="en-US" sz="1200" dirty="0">
              <a:solidFill>
                <a:srgbClr val="212121"/>
              </a:solidFill>
              <a:latin typeface="system-ui"/>
            </a:endParaRPr>
          </a:p>
          <a:p>
            <a:endParaRPr lang="en-US" sz="1200" dirty="0"/>
          </a:p>
        </p:txBody>
      </p:sp>
    </p:spTree>
    <p:extLst>
      <p:ext uri="{BB962C8B-B14F-4D97-AF65-F5344CB8AC3E}">
        <p14:creationId xmlns:p14="http://schemas.microsoft.com/office/powerpoint/2010/main" val="268046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D813-78B4-B14A-9B1F-523822F3A3E7}"/>
              </a:ext>
            </a:extLst>
          </p:cNvPr>
          <p:cNvSpPr>
            <a:spLocks noGrp="1"/>
          </p:cNvSpPr>
          <p:nvPr>
            <p:ph type="ctrTitle"/>
          </p:nvPr>
        </p:nvSpPr>
        <p:spPr>
          <a:xfrm>
            <a:off x="0" y="1"/>
            <a:ext cx="3194304" cy="487680"/>
          </a:xfrm>
        </p:spPr>
        <p:txBody>
          <a:bodyPr>
            <a:normAutofit fontScale="90000"/>
          </a:bodyPr>
          <a:lstStyle/>
          <a:p>
            <a:pPr algn="l"/>
            <a:r>
              <a:rPr lang="en-US" dirty="0"/>
              <a:t>References</a:t>
            </a:r>
          </a:p>
        </p:txBody>
      </p:sp>
      <p:sp>
        <p:nvSpPr>
          <p:cNvPr id="3" name="Subtitle 2">
            <a:extLst>
              <a:ext uri="{FF2B5EF4-FFF2-40B4-BE49-F238E27FC236}">
                <a16:creationId xmlns:a16="http://schemas.microsoft.com/office/drawing/2014/main" id="{53C863BC-F960-4A43-AA5B-6252447BA22F}"/>
              </a:ext>
            </a:extLst>
          </p:cNvPr>
          <p:cNvSpPr>
            <a:spLocks noGrp="1"/>
          </p:cNvSpPr>
          <p:nvPr>
            <p:ph type="subTitle" idx="1"/>
          </p:nvPr>
        </p:nvSpPr>
        <p:spPr>
          <a:xfrm>
            <a:off x="-6096" y="487681"/>
            <a:ext cx="9150096" cy="6370318"/>
          </a:xfrm>
        </p:spPr>
        <p:txBody>
          <a:bodyPr>
            <a:normAutofit/>
          </a:bodyPr>
          <a:lstStyle/>
          <a:p>
            <a:pPr indent="-914400" algn="l"/>
            <a:r>
              <a:rPr lang="en-US" sz="1400" dirty="0">
                <a:solidFill>
                  <a:schemeClr val="tx1"/>
                </a:solidFill>
              </a:rPr>
              <a:t>Classen, D. C., </a:t>
            </a:r>
            <a:r>
              <a:rPr lang="en-US" sz="1400" dirty="0" err="1">
                <a:solidFill>
                  <a:schemeClr val="tx1"/>
                </a:solidFill>
              </a:rPr>
              <a:t>Resar</a:t>
            </a:r>
            <a:r>
              <a:rPr lang="en-US" sz="1400" dirty="0">
                <a:solidFill>
                  <a:schemeClr val="tx1"/>
                </a:solidFill>
              </a:rPr>
              <a:t>, R., Griffin, F., Federico, F., Frankel, T., Kimmel, N., Whittington, J. C., Frankel, A., Seger, A., &amp; James, B. C. (2011). ‘Global trigger Tool’ shows that adverse events in hospitals may be ten times greater than previously measured. </a:t>
            </a:r>
            <a:r>
              <a:rPr lang="en-US" sz="1400" i="1" dirty="0">
                <a:solidFill>
                  <a:schemeClr val="tx1"/>
                </a:solidFill>
              </a:rPr>
              <a:t>Health Affairs</a:t>
            </a:r>
            <a:r>
              <a:rPr lang="en-US" sz="1400" dirty="0">
                <a:solidFill>
                  <a:schemeClr val="tx1"/>
                </a:solidFill>
              </a:rPr>
              <a:t>, </a:t>
            </a:r>
            <a:r>
              <a:rPr lang="en-US" sz="1400" i="1" dirty="0">
                <a:solidFill>
                  <a:schemeClr val="tx1"/>
                </a:solidFill>
              </a:rPr>
              <a:t>30</a:t>
            </a:r>
            <a:r>
              <a:rPr lang="en-US" sz="1400" dirty="0">
                <a:solidFill>
                  <a:schemeClr val="tx1"/>
                </a:solidFill>
              </a:rPr>
              <a:t>(4), 581–589. https://</a:t>
            </a:r>
            <a:r>
              <a:rPr lang="en-US" sz="1400" dirty="0" err="1">
                <a:solidFill>
                  <a:schemeClr val="tx1"/>
                </a:solidFill>
              </a:rPr>
              <a:t>doi.org</a:t>
            </a:r>
            <a:r>
              <a:rPr lang="en-US" sz="1400" dirty="0">
                <a:solidFill>
                  <a:schemeClr val="tx1"/>
                </a:solidFill>
              </a:rPr>
              <a:t>/10.1377/hlthaff.2011.0190 </a:t>
            </a:r>
          </a:p>
          <a:p>
            <a:pPr indent="-914400" algn="l"/>
            <a:endParaRPr lang="en-US" sz="1400" dirty="0">
              <a:solidFill>
                <a:schemeClr val="tx1"/>
              </a:solidFill>
            </a:endParaRPr>
          </a:p>
          <a:p>
            <a:pPr indent="-914400" algn="l"/>
            <a:r>
              <a:rPr lang="en-US" sz="1400" dirty="0">
                <a:solidFill>
                  <a:schemeClr val="tx1"/>
                </a:solidFill>
              </a:rPr>
              <a:t>Griffin, F.A., </a:t>
            </a:r>
            <a:r>
              <a:rPr lang="en-US" sz="1400" dirty="0" err="1">
                <a:solidFill>
                  <a:schemeClr val="tx1"/>
                </a:solidFill>
              </a:rPr>
              <a:t>Resar</a:t>
            </a:r>
            <a:r>
              <a:rPr lang="en-US" sz="1400" dirty="0">
                <a:solidFill>
                  <a:schemeClr val="tx1"/>
                </a:solidFill>
              </a:rPr>
              <a:t>, R.K. IHI Global Trigger Tool for Measuring Adverse Events (Second Edition). IHI Innovation Series white paper. Cambridge, Massachusetts: Institute for Healthcare Improvement; 2009.</a:t>
            </a:r>
          </a:p>
          <a:p>
            <a:pPr indent="-914400" algn="l"/>
            <a:endParaRPr lang="en-US" sz="1400" dirty="0">
              <a:solidFill>
                <a:schemeClr val="tx1"/>
              </a:solidFill>
            </a:endParaRPr>
          </a:p>
          <a:p>
            <a:pPr indent="-914400" algn="l"/>
            <a:r>
              <a:rPr lang="en-US" sz="1400" dirty="0">
                <a:solidFill>
                  <a:schemeClr val="tx1"/>
                </a:solidFill>
              </a:rPr>
              <a:t>Hanlon, C., Sheedy, K., </a:t>
            </a:r>
            <a:r>
              <a:rPr lang="en-US" sz="1400" dirty="0" err="1">
                <a:solidFill>
                  <a:schemeClr val="tx1"/>
                </a:solidFill>
              </a:rPr>
              <a:t>Kniffin</a:t>
            </a:r>
            <a:r>
              <a:rPr lang="en-US" sz="1400" dirty="0">
                <a:solidFill>
                  <a:schemeClr val="tx1"/>
                </a:solidFill>
              </a:rPr>
              <a:t>, T., </a:t>
            </a:r>
            <a:r>
              <a:rPr lang="en-US" sz="1400" dirty="0" err="1">
                <a:solidFill>
                  <a:schemeClr val="tx1"/>
                </a:solidFill>
              </a:rPr>
              <a:t>Rosnthal</a:t>
            </a:r>
            <a:r>
              <a:rPr lang="en-US" sz="1400" dirty="0">
                <a:solidFill>
                  <a:schemeClr val="tx1"/>
                </a:solidFill>
              </a:rPr>
              <a:t>, J. (2015) 2014 Guide to State Adverse Event Reporting Systems. </a:t>
            </a:r>
            <a:r>
              <a:rPr lang="en-US" sz="1400" i="1" dirty="0">
                <a:solidFill>
                  <a:schemeClr val="tx1"/>
                </a:solidFill>
              </a:rPr>
              <a:t>National Academy for State Health Policy.</a:t>
            </a:r>
          </a:p>
          <a:p>
            <a:pPr indent="-914400" algn="l"/>
            <a:endParaRPr lang="en-US" sz="1400" i="1" dirty="0">
              <a:solidFill>
                <a:schemeClr val="tx1"/>
              </a:solidFill>
            </a:endParaRPr>
          </a:p>
          <a:p>
            <a:pPr indent="-914400" algn="l"/>
            <a:r>
              <a:rPr lang="en-US" sz="1400" i="1" dirty="0">
                <a:solidFill>
                  <a:schemeClr val="tx1"/>
                </a:solidFill>
              </a:rPr>
              <a:t>Patient safety indicators overview</a:t>
            </a:r>
            <a:r>
              <a:rPr lang="en-US" sz="1400" dirty="0">
                <a:solidFill>
                  <a:schemeClr val="tx1"/>
                </a:solidFill>
              </a:rPr>
              <a:t>. Patient Safety Indicators (PSI) Overview. (n.d.). https://</a:t>
            </a:r>
            <a:r>
              <a:rPr lang="en-US" sz="1400" dirty="0" err="1">
                <a:solidFill>
                  <a:schemeClr val="tx1"/>
                </a:solidFill>
              </a:rPr>
              <a:t>www.qualityindicators.ahrq.gov</a:t>
            </a:r>
            <a:r>
              <a:rPr lang="en-US" sz="1400" dirty="0">
                <a:solidFill>
                  <a:schemeClr val="tx1"/>
                </a:solidFill>
              </a:rPr>
              <a:t>/Modules/</a:t>
            </a:r>
            <a:r>
              <a:rPr lang="en-US" sz="1400" dirty="0" err="1">
                <a:solidFill>
                  <a:schemeClr val="tx1"/>
                </a:solidFill>
              </a:rPr>
              <a:t>psi_resources.aspx#techspecs</a:t>
            </a:r>
            <a:r>
              <a:rPr lang="en-US" sz="1400" dirty="0">
                <a:solidFill>
                  <a:schemeClr val="tx1"/>
                </a:solidFill>
              </a:rPr>
              <a:t>. </a:t>
            </a:r>
          </a:p>
          <a:p>
            <a:pPr indent="-914400" algn="l"/>
            <a:endParaRPr lang="en-US" sz="1400" i="1" dirty="0">
              <a:solidFill>
                <a:schemeClr val="tx1"/>
              </a:solidFill>
            </a:endParaRPr>
          </a:p>
          <a:p>
            <a:pPr indent="-914400" algn="l"/>
            <a:r>
              <a:rPr lang="en-US" sz="1400" i="1" dirty="0">
                <a:solidFill>
                  <a:schemeClr val="tx1"/>
                </a:solidFill>
              </a:rPr>
              <a:t>Patient safety map &amp; toolkit</a:t>
            </a:r>
            <a:r>
              <a:rPr lang="en-US" sz="1400" dirty="0">
                <a:solidFill>
                  <a:schemeClr val="tx1"/>
                </a:solidFill>
              </a:rPr>
              <a:t>. The National Academy for State Health Policy. (n.d.). https://</a:t>
            </a:r>
            <a:r>
              <a:rPr lang="en-US" sz="1400" dirty="0" err="1">
                <a:solidFill>
                  <a:schemeClr val="tx1"/>
                </a:solidFill>
              </a:rPr>
              <a:t>www.nashp.org</a:t>
            </a:r>
            <a:r>
              <a:rPr lang="en-US" sz="1400" dirty="0">
                <a:solidFill>
                  <a:schemeClr val="tx1"/>
                </a:solidFill>
              </a:rPr>
              <a:t>/patient-safety-toolkit/. </a:t>
            </a:r>
          </a:p>
          <a:p>
            <a:pPr indent="-914400" algn="l"/>
            <a:endParaRPr lang="en-US" sz="1400" dirty="0">
              <a:solidFill>
                <a:schemeClr val="tx1"/>
              </a:solidFill>
            </a:endParaRPr>
          </a:p>
          <a:p>
            <a:pPr indent="-914400" algn="l"/>
            <a:r>
              <a:rPr lang="en-US" sz="1400" dirty="0" err="1">
                <a:solidFill>
                  <a:schemeClr val="tx1"/>
                </a:solidFill>
              </a:rPr>
              <a:t>Sharek</a:t>
            </a:r>
            <a:r>
              <a:rPr lang="en-US" sz="1400" dirty="0">
                <a:solidFill>
                  <a:schemeClr val="tx1"/>
                </a:solidFill>
              </a:rPr>
              <a:t>, P. J. (2012) The Emergence of the Trigger Tool as the Premier Measurement Strategy for Patient Safety. </a:t>
            </a:r>
            <a:r>
              <a:rPr lang="en-US" sz="1400" i="1" dirty="0">
                <a:solidFill>
                  <a:schemeClr val="tx1"/>
                </a:solidFill>
              </a:rPr>
              <a:t>AHRQ M&amp;M, 120</a:t>
            </a:r>
            <a:r>
              <a:rPr lang="en-US" sz="1400" dirty="0">
                <a:solidFill>
                  <a:schemeClr val="tx1"/>
                </a:solidFill>
              </a:rPr>
              <a:t>(5). PMID: 23667349</a:t>
            </a:r>
          </a:p>
          <a:p>
            <a:pPr algn="l"/>
            <a:endParaRPr lang="en-US" sz="1400" dirty="0">
              <a:solidFill>
                <a:schemeClr val="tx1"/>
              </a:solidFill>
            </a:endParaRPr>
          </a:p>
          <a:p>
            <a:pPr algn="l"/>
            <a:endParaRPr lang="en-US" sz="1400" dirty="0">
              <a:solidFill>
                <a:schemeClr val="tx1"/>
              </a:solidFill>
            </a:endParaRPr>
          </a:p>
        </p:txBody>
      </p:sp>
    </p:spTree>
    <p:extLst>
      <p:ext uri="{BB962C8B-B14F-4D97-AF65-F5344CB8AC3E}">
        <p14:creationId xmlns:p14="http://schemas.microsoft.com/office/powerpoint/2010/main" val="113380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Image Only_No Text.jpg">
            <a:extLst>
              <a:ext uri="{FF2B5EF4-FFF2-40B4-BE49-F238E27FC236}">
                <a16:creationId xmlns:a16="http://schemas.microsoft.com/office/drawing/2014/main" id="{6F89586F-F0DC-4319-912A-82B6EEE9A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1" name="Rectangle 4">
            <a:extLst>
              <a:ext uri="{FF2B5EF4-FFF2-40B4-BE49-F238E27FC236}">
                <a16:creationId xmlns:a16="http://schemas.microsoft.com/office/drawing/2014/main" id="{3A686849-1B81-44F3-82A2-4E859319A882}"/>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869F9335-C396-4C7B-8516-5E9B72C97BA0}"/>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1F8CFE-0DE0-43F0-8479-D44CCCAD9E17}"/>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5" name="Rectangle 14">
            <a:extLst>
              <a:ext uri="{FF2B5EF4-FFF2-40B4-BE49-F238E27FC236}">
                <a16:creationId xmlns:a16="http://schemas.microsoft.com/office/drawing/2014/main" id="{0291C749-EE8C-4388-8792-B26F8814D9D6}"/>
              </a:ext>
            </a:extLst>
          </p:cNvPr>
          <p:cNvSpPr/>
          <p:nvPr/>
        </p:nvSpPr>
        <p:spPr>
          <a:xfrm>
            <a:off x="943746" y="214744"/>
            <a:ext cx="6056131" cy="646331"/>
          </a:xfrm>
          <a:prstGeom prst="rect">
            <a:avLst/>
          </a:prstGeom>
        </p:spPr>
        <p:txBody>
          <a:bodyPr wrap="square">
            <a:spAutoFit/>
          </a:bodyPr>
          <a:lstStyle/>
          <a:p>
            <a:r>
              <a:rPr lang="en-US" sz="3600" b="1" dirty="0">
                <a:solidFill>
                  <a:srgbClr val="FFFFFF"/>
                </a:solidFill>
                <a:latin typeface="+mj-lt"/>
                <a:cs typeface="Minion Pro"/>
              </a:rPr>
              <a:t>STRATEGIC PRIORITIES</a:t>
            </a:r>
            <a:endParaRPr lang="en-US" dirty="0">
              <a:latin typeface="+mj-lt"/>
            </a:endParaRPr>
          </a:p>
        </p:txBody>
      </p:sp>
      <p:sp>
        <p:nvSpPr>
          <p:cNvPr id="16" name="TextBox 15">
            <a:extLst>
              <a:ext uri="{FF2B5EF4-FFF2-40B4-BE49-F238E27FC236}">
                <a16:creationId xmlns:a16="http://schemas.microsoft.com/office/drawing/2014/main" id="{EF8D6A6F-4913-430D-AA12-ECC6ECDAF7FF}"/>
              </a:ext>
            </a:extLst>
          </p:cNvPr>
          <p:cNvSpPr txBox="1"/>
          <p:nvPr/>
        </p:nvSpPr>
        <p:spPr>
          <a:xfrm>
            <a:off x="876907" y="1166054"/>
            <a:ext cx="7596843" cy="4893647"/>
          </a:xfrm>
          <a:prstGeom prst="rect">
            <a:avLst/>
          </a:prstGeom>
          <a:noFill/>
        </p:spPr>
        <p:txBody>
          <a:bodyPr wrap="square" rtlCol="0">
            <a:spAutoFit/>
          </a:bodyPr>
          <a:lstStyle/>
          <a:p>
            <a:r>
              <a:rPr lang="en-US" sz="2400" b="1" dirty="0">
                <a:solidFill>
                  <a:srgbClr val="8FB2F3"/>
                </a:solidFill>
                <a:cs typeface="Minion Pro"/>
              </a:rPr>
              <a:t>Healthiest People </a:t>
            </a:r>
            <a:r>
              <a:rPr lang="en-US" sz="2400" dirty="0">
                <a:cs typeface="Minion Pro"/>
              </a:rPr>
              <a:t>– The people of Utah will be among the healthiest in the country.</a:t>
            </a:r>
          </a:p>
          <a:p>
            <a:endParaRPr lang="en-US" sz="2400" b="1" dirty="0">
              <a:cs typeface="Minion Pro"/>
            </a:endParaRPr>
          </a:p>
          <a:p>
            <a:r>
              <a:rPr lang="en-US" sz="2400" b="1" dirty="0">
                <a:solidFill>
                  <a:srgbClr val="8FB2F3"/>
                </a:solidFill>
                <a:cs typeface="Minion Pro"/>
              </a:rPr>
              <a:t>Optimize Medicaid </a:t>
            </a:r>
            <a:r>
              <a:rPr lang="en-US" sz="2400" dirty="0">
                <a:cs typeface="Minion Pro"/>
              </a:rPr>
              <a:t>– Utah Medicaid will be a respected innovator in employing health care delivery and payment reforms that improve the health of Medicaid members and keep expenditure growth at a sustainable level.</a:t>
            </a:r>
          </a:p>
          <a:p>
            <a:endParaRPr lang="en-US" sz="2400" dirty="0">
              <a:solidFill>
                <a:srgbClr val="8FB2F3"/>
              </a:solidFill>
              <a:cs typeface="Minion Pro"/>
            </a:endParaRPr>
          </a:p>
          <a:p>
            <a:r>
              <a:rPr lang="en-US" sz="2400" b="1" dirty="0">
                <a:solidFill>
                  <a:srgbClr val="8FB2F3"/>
                </a:solidFill>
                <a:cs typeface="Minion Pro"/>
              </a:rPr>
              <a:t>A Great Organization </a:t>
            </a:r>
            <a:r>
              <a:rPr lang="en-US" sz="2400" dirty="0">
                <a:cs typeface="Minion Pro"/>
              </a:rPr>
              <a:t>– The UDOH will be recognized as a leader in government and public health for its excellent performance. The organization will continue to grow its ability to attract, retain, and value the best professionals and public servants.</a:t>
            </a:r>
          </a:p>
        </p:txBody>
      </p:sp>
    </p:spTree>
    <p:extLst>
      <p:ext uri="{BB962C8B-B14F-4D97-AF65-F5344CB8AC3E}">
        <p14:creationId xmlns:p14="http://schemas.microsoft.com/office/powerpoint/2010/main" val="312274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7C57190C-C381-4894-816F-D6C7F7E95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EB33C9CB-5039-4393-88AB-DA2F8673085B}"/>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2F899651-9AAA-46EB-8F18-001B57BC5424}"/>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8757DC-97FD-4CF1-86C7-2E953EA11793}"/>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163ECFB5-AC4B-4C6D-AD2E-7B07F4BD16F6}"/>
              </a:ext>
            </a:extLst>
          </p:cNvPr>
          <p:cNvSpPr/>
          <p:nvPr/>
        </p:nvSpPr>
        <p:spPr>
          <a:xfrm>
            <a:off x="172705" y="311888"/>
            <a:ext cx="7203967" cy="461665"/>
          </a:xfrm>
          <a:prstGeom prst="rect">
            <a:avLst/>
          </a:prstGeom>
        </p:spPr>
        <p:txBody>
          <a:bodyPr wrap="square">
            <a:spAutoFit/>
          </a:bodyPr>
          <a:lstStyle/>
          <a:p>
            <a:pPr algn="ctr"/>
            <a:r>
              <a:rPr lang="en-US" sz="2400" b="1" cap="all" dirty="0">
                <a:solidFill>
                  <a:srgbClr val="FFFFFF"/>
                </a:solidFill>
                <a:latin typeface="+mj-lt"/>
                <a:cs typeface="Minion Pro"/>
              </a:rPr>
              <a:t>About the </a:t>
            </a:r>
            <a:r>
              <a:rPr lang="en-US" sz="2300" b="1" cap="all" dirty="0">
                <a:solidFill>
                  <a:srgbClr val="FFFFFF"/>
                </a:solidFill>
                <a:latin typeface="+mj-lt"/>
                <a:cs typeface="Minion Pro"/>
              </a:rPr>
              <a:t>Office of Health Care Statistics</a:t>
            </a:r>
            <a:endParaRPr lang="en-US" sz="2300" cap="all" dirty="0">
              <a:latin typeface="+mj-lt"/>
            </a:endParaRPr>
          </a:p>
        </p:txBody>
      </p:sp>
      <p:sp>
        <p:nvSpPr>
          <p:cNvPr id="2" name="Rectangle 1">
            <a:extLst>
              <a:ext uri="{FF2B5EF4-FFF2-40B4-BE49-F238E27FC236}">
                <a16:creationId xmlns:a16="http://schemas.microsoft.com/office/drawing/2014/main" id="{FBB13BD9-CD56-4623-BD0D-CAC490A1113A}"/>
              </a:ext>
            </a:extLst>
          </p:cNvPr>
          <p:cNvSpPr/>
          <p:nvPr/>
        </p:nvSpPr>
        <p:spPr>
          <a:xfrm>
            <a:off x="391885" y="1166842"/>
            <a:ext cx="8200253" cy="2554545"/>
          </a:xfrm>
          <a:prstGeom prst="rect">
            <a:avLst/>
          </a:prstGeom>
        </p:spPr>
        <p:txBody>
          <a:bodyPr wrap="square">
            <a:spAutoFit/>
          </a:bodyPr>
          <a:lstStyle/>
          <a:p>
            <a:r>
              <a:rPr lang="en-US" b="1" dirty="0">
                <a:latin typeface="+mj-lt"/>
              </a:rPr>
              <a:t>Office of Health Care Statistics oversight includes: </a:t>
            </a:r>
          </a:p>
          <a:p>
            <a:endParaRPr lang="en-US" sz="1000" dirty="0"/>
          </a:p>
          <a:p>
            <a:pPr marL="285750" indent="-285750">
              <a:buFont typeface="Arial" panose="020B0604020202020204" pitchFamily="34" charset="0"/>
              <a:buChar char="•"/>
            </a:pPr>
            <a:r>
              <a:rPr lang="en-US" sz="1700" b="1" dirty="0"/>
              <a:t>Collect: </a:t>
            </a:r>
            <a:r>
              <a:rPr lang="en-US" sz="1700" dirty="0"/>
              <a:t>We collect and produce data that are relevant and useful to our stakeholders</a:t>
            </a:r>
          </a:p>
          <a:p>
            <a:pPr>
              <a:buFont typeface="Arial" panose="020B0604020202020204" pitchFamily="34" charset="0"/>
              <a:buChar char="•"/>
            </a:pPr>
            <a:endParaRPr lang="en-US" sz="1000" dirty="0"/>
          </a:p>
          <a:p>
            <a:pPr marL="285750" indent="-285750">
              <a:buFont typeface="Arial" panose="020B0604020202020204" pitchFamily="34" charset="0"/>
              <a:buChar char="•"/>
            </a:pPr>
            <a:r>
              <a:rPr lang="en-US" sz="1700" b="1" dirty="0"/>
              <a:t>Analyze: </a:t>
            </a:r>
            <a:r>
              <a:rPr lang="en-US" sz="1700" dirty="0"/>
              <a:t>We create valuable enhancements to our data resources and our systems have the analytic capacity to transform them into useful information</a:t>
            </a:r>
          </a:p>
          <a:p>
            <a:pPr>
              <a:buFont typeface="Arial" panose="020B0604020202020204" pitchFamily="34" charset="0"/>
              <a:buChar char="•"/>
            </a:pPr>
            <a:endParaRPr lang="en-US" sz="1000" dirty="0"/>
          </a:p>
          <a:p>
            <a:pPr marL="285750" indent="-285750">
              <a:buFont typeface="Arial" panose="020B0604020202020204" pitchFamily="34" charset="0"/>
              <a:buChar char="•"/>
            </a:pPr>
            <a:r>
              <a:rPr lang="en-US" sz="1700" b="1" dirty="0"/>
              <a:t>Disseminate: </a:t>
            </a:r>
            <a:r>
              <a:rPr lang="en-US" sz="1700" dirty="0"/>
              <a:t>We make the data and information we collect and produce available to the </a:t>
            </a:r>
            <a:r>
              <a:rPr lang="en-US" sz="1700" i="1" dirty="0"/>
              <a:t>right people</a:t>
            </a:r>
            <a:r>
              <a:rPr lang="en-US" sz="1700" dirty="0"/>
              <a:t> at the </a:t>
            </a:r>
            <a:r>
              <a:rPr lang="en-US" sz="1700" i="1" dirty="0"/>
              <a:t>right time</a:t>
            </a:r>
            <a:r>
              <a:rPr lang="en-US" sz="1700" dirty="0"/>
              <a:t> for the </a:t>
            </a:r>
            <a:r>
              <a:rPr lang="en-US" sz="1700" i="1" dirty="0"/>
              <a:t>right purposes</a:t>
            </a:r>
          </a:p>
          <a:p>
            <a:endParaRPr lang="en-US" sz="1700" i="1" dirty="0"/>
          </a:p>
          <a:p>
            <a:endParaRPr lang="en-US" sz="1000" dirty="0"/>
          </a:p>
        </p:txBody>
      </p:sp>
    </p:spTree>
    <p:extLst>
      <p:ext uri="{BB962C8B-B14F-4D97-AF65-F5344CB8AC3E}">
        <p14:creationId xmlns:p14="http://schemas.microsoft.com/office/powerpoint/2010/main" val="63149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7C57190C-C381-4894-816F-D6C7F7E95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EB33C9CB-5039-4393-88AB-DA2F8673085B}"/>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2F899651-9AAA-46EB-8F18-001B57BC5424}"/>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8757DC-97FD-4CF1-86C7-2E953EA11793}"/>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163ECFB5-AC4B-4C6D-AD2E-7B07F4BD16F6}"/>
              </a:ext>
            </a:extLst>
          </p:cNvPr>
          <p:cNvSpPr/>
          <p:nvPr/>
        </p:nvSpPr>
        <p:spPr>
          <a:xfrm>
            <a:off x="172705" y="311888"/>
            <a:ext cx="7203967" cy="461665"/>
          </a:xfrm>
          <a:prstGeom prst="rect">
            <a:avLst/>
          </a:prstGeom>
        </p:spPr>
        <p:txBody>
          <a:bodyPr wrap="square">
            <a:spAutoFit/>
          </a:bodyPr>
          <a:lstStyle/>
          <a:p>
            <a:pPr algn="ctr"/>
            <a:r>
              <a:rPr lang="en-US" sz="2400" b="1" cap="all" dirty="0">
                <a:solidFill>
                  <a:srgbClr val="FFFFFF"/>
                </a:solidFill>
                <a:latin typeface="+mj-lt"/>
                <a:cs typeface="Minion Pro"/>
              </a:rPr>
              <a:t>About the </a:t>
            </a:r>
            <a:r>
              <a:rPr lang="en-US" sz="2300" b="1" cap="all" dirty="0">
                <a:solidFill>
                  <a:srgbClr val="FFFFFF"/>
                </a:solidFill>
                <a:latin typeface="+mj-lt"/>
                <a:cs typeface="Minion Pro"/>
              </a:rPr>
              <a:t>Office of Health Care Statistics</a:t>
            </a:r>
            <a:endParaRPr lang="en-US" sz="2300" cap="all" dirty="0">
              <a:latin typeface="+mj-lt"/>
            </a:endParaRPr>
          </a:p>
        </p:txBody>
      </p:sp>
      <p:sp>
        <p:nvSpPr>
          <p:cNvPr id="2" name="Rectangle 1">
            <a:extLst>
              <a:ext uri="{FF2B5EF4-FFF2-40B4-BE49-F238E27FC236}">
                <a16:creationId xmlns:a16="http://schemas.microsoft.com/office/drawing/2014/main" id="{FBB13BD9-CD56-4623-BD0D-CAC490A1113A}"/>
              </a:ext>
            </a:extLst>
          </p:cNvPr>
          <p:cNvSpPr/>
          <p:nvPr/>
        </p:nvSpPr>
        <p:spPr>
          <a:xfrm>
            <a:off x="391885" y="1166842"/>
            <a:ext cx="8200253" cy="6232475"/>
          </a:xfrm>
          <a:prstGeom prst="rect">
            <a:avLst/>
          </a:prstGeom>
        </p:spPr>
        <p:txBody>
          <a:bodyPr wrap="square">
            <a:spAutoFit/>
          </a:bodyPr>
          <a:lstStyle/>
          <a:p>
            <a:r>
              <a:rPr lang="en-US" sz="1600" b="1" dirty="0"/>
              <a:t>Responsible for the following data series: </a:t>
            </a:r>
          </a:p>
          <a:p>
            <a:endParaRPr lang="en-US" sz="1600" b="1" dirty="0"/>
          </a:p>
          <a:p>
            <a:pPr marL="285750" indent="-285750" fontAlgn="base">
              <a:buFont typeface="Arial" panose="020B0604020202020204" pitchFamily="34" charset="0"/>
              <a:buChar char="•"/>
            </a:pPr>
            <a:r>
              <a:rPr lang="en-US" sz="1600" b="1" dirty="0"/>
              <a:t>Healthcare Facilities Data: </a:t>
            </a:r>
            <a:r>
              <a:rPr lang="en-US" sz="1600" dirty="0"/>
              <a:t>Includes all institutional “patient encounters” that are provided in the State of Utah by qualifying licensed facilities</a:t>
            </a:r>
          </a:p>
          <a:p>
            <a:pPr fontAlgn="base"/>
            <a:endParaRPr lang="en-US" sz="1600" b="1" dirty="0"/>
          </a:p>
          <a:p>
            <a:pPr marL="285750" indent="-285750" fontAlgn="base">
              <a:buFont typeface="Arial" panose="020B0604020202020204" pitchFamily="34" charset="0"/>
              <a:buChar char="•"/>
            </a:pPr>
            <a:r>
              <a:rPr lang="en-US" sz="1600" b="1" dirty="0"/>
              <a:t>Surveys of Customer Satisfaction with Health Plans (CAHPS): </a:t>
            </a:r>
            <a:r>
              <a:rPr lang="en-US" sz="1600" dirty="0"/>
              <a:t>Health plans (commercial and Medicaid, medical and dental) conduct annual surveys of their members (Required by statute - implemented by rule)</a:t>
            </a:r>
          </a:p>
          <a:p>
            <a:pPr fontAlgn="base"/>
            <a:endParaRPr lang="en-US" sz="1600" b="1" dirty="0"/>
          </a:p>
          <a:p>
            <a:pPr marL="285750" indent="-285750" fontAlgn="base">
              <a:buFont typeface="Arial" panose="020B0604020202020204" pitchFamily="34" charset="0"/>
              <a:buChar char="•"/>
            </a:pPr>
            <a:r>
              <a:rPr lang="en-US" sz="1600" b="1" dirty="0"/>
              <a:t>Self-reported Quality Metrics for Health Plans (HEDIS): </a:t>
            </a:r>
            <a:r>
              <a:rPr lang="en-US" sz="1600" dirty="0"/>
              <a:t>Quality of care measures  - Healthcare Effectiveness Data and Information Set (HEDIS), which is developed and maintained by the National Committee for Quality Assurance (NCQA). </a:t>
            </a:r>
            <a:br>
              <a:rPr lang="en-US" sz="1600" dirty="0"/>
            </a:br>
            <a:endParaRPr lang="en-US" sz="1600" dirty="0"/>
          </a:p>
          <a:p>
            <a:pPr marL="285750" indent="-285750" fontAlgn="base">
              <a:buFont typeface="Arial" panose="020B0604020202020204" pitchFamily="34" charset="0"/>
              <a:buChar char="•"/>
            </a:pPr>
            <a:r>
              <a:rPr lang="en-US" sz="1600" b="1" dirty="0"/>
              <a:t>All Payer Claims Database</a:t>
            </a:r>
            <a:r>
              <a:rPr lang="en-US" sz="1600" dirty="0"/>
              <a:t>: Includes claims paid on behalf of Utah residents for the majority of health plans, Medicaid, Medicare Advantage, and third party administrators including PBMs. </a:t>
            </a:r>
          </a:p>
          <a:p>
            <a:pPr fontAlgn="base"/>
            <a:endParaRPr lang="en-US" sz="1600" dirty="0"/>
          </a:p>
          <a:p>
            <a:pPr marL="285750" indent="-285750" fontAlgn="base">
              <a:buFont typeface="Arial" panose="020B0604020202020204" pitchFamily="34" charset="0"/>
              <a:buChar char="•"/>
            </a:pPr>
            <a:r>
              <a:rPr lang="en-US" sz="1600" b="1" dirty="0"/>
              <a:t>Patient Safety Surveillance and Improvement Program (PSSIP): </a:t>
            </a:r>
            <a:r>
              <a:rPr lang="en-US" sz="1600" dirty="0"/>
              <a:t>A reporting mechanism which captures patient safety events (injuries, death or other adverse events) associated with healthcare delivery and administration of anesthesia, which fosters conversations on how to minimize adverse patient safety events in Utah.</a:t>
            </a:r>
            <a:endParaRPr lang="en-US" sz="1600" b="1" dirty="0"/>
          </a:p>
          <a:p>
            <a:br>
              <a:rPr lang="en-US" dirty="0"/>
            </a:br>
            <a:endParaRPr lang="en-US" dirty="0"/>
          </a:p>
          <a:p>
            <a:endParaRPr lang="en-US" sz="1700" i="1" dirty="0"/>
          </a:p>
          <a:p>
            <a:endParaRPr lang="en-US" sz="1000" dirty="0"/>
          </a:p>
        </p:txBody>
      </p:sp>
    </p:spTree>
    <p:extLst>
      <p:ext uri="{BB962C8B-B14F-4D97-AF65-F5344CB8AC3E}">
        <p14:creationId xmlns:p14="http://schemas.microsoft.com/office/powerpoint/2010/main" val="328724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rgbClr val="FFFFFF"/>
                </a:solidFill>
                <a:latin typeface="+mj-lt"/>
                <a:cs typeface="Minion Pro"/>
              </a:rPr>
              <a:t>Utah Administrative Code</a:t>
            </a:r>
            <a:endParaRPr lang="en-US" sz="2500" cap="all" dirty="0">
              <a:latin typeface="+mj-lt"/>
            </a:endParaRPr>
          </a:p>
        </p:txBody>
      </p:sp>
      <p:sp>
        <p:nvSpPr>
          <p:cNvPr id="2" name="Rectangle 1">
            <a:extLst>
              <a:ext uri="{FF2B5EF4-FFF2-40B4-BE49-F238E27FC236}">
                <a16:creationId xmlns:a16="http://schemas.microsoft.com/office/drawing/2014/main" id="{7F1218B5-4517-4D97-8621-51D344EF2616}"/>
              </a:ext>
            </a:extLst>
          </p:cNvPr>
          <p:cNvSpPr/>
          <p:nvPr/>
        </p:nvSpPr>
        <p:spPr>
          <a:xfrm>
            <a:off x="349622" y="1183145"/>
            <a:ext cx="7941449" cy="3231654"/>
          </a:xfrm>
          <a:prstGeom prst="rect">
            <a:avLst/>
          </a:prstGeom>
        </p:spPr>
        <p:txBody>
          <a:bodyPr wrap="square">
            <a:spAutoFit/>
          </a:bodyPr>
          <a:lstStyle/>
          <a:p>
            <a:r>
              <a:rPr lang="en-US" sz="2400" dirty="0">
                <a:solidFill>
                  <a:srgbClr val="444444"/>
                </a:solidFill>
              </a:rPr>
              <a:t>The rules that apply are: </a:t>
            </a:r>
          </a:p>
          <a:p>
            <a:endParaRPr lang="en-US" sz="2400" dirty="0">
              <a:solidFill>
                <a:srgbClr val="444444"/>
              </a:solidFill>
            </a:endParaRPr>
          </a:p>
          <a:p>
            <a:pPr marL="285750" indent="-285750">
              <a:buFont typeface="Arial" panose="020B0604020202020204" pitchFamily="34" charset="0"/>
              <a:buChar char="•"/>
            </a:pPr>
            <a:r>
              <a:rPr lang="en-US" sz="2400" dirty="0">
                <a:hlinkClick r:id="rId4"/>
              </a:rPr>
              <a:t>R380-200. Patient Safety Surveillance and Improvement Program (PSSIP).</a:t>
            </a: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hlinkClick r:id="rId5"/>
              </a:rPr>
              <a:t>R380-210. Health Care Facility Patient Safety Program.</a:t>
            </a:r>
            <a:r>
              <a:rPr lang="en-US" sz="2400" dirty="0"/>
              <a:t> </a:t>
            </a:r>
            <a:r>
              <a:rPr lang="pt-BR" sz="2400" dirty="0"/>
              <a:t>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en-US" sz="2400" dirty="0">
                <a:hlinkClick r:id="rId6"/>
              </a:rPr>
              <a:t>R434-150. Adverse Events from the Administration of Sedation or Anesthesia; Recording and Reporting.</a:t>
            </a:r>
            <a:endParaRPr lang="en-US" sz="2400" b="0" i="0" dirty="0">
              <a:solidFill>
                <a:srgbClr val="444444"/>
              </a:solidFill>
              <a:effectLst/>
            </a:endParaRPr>
          </a:p>
        </p:txBody>
      </p:sp>
    </p:spTree>
    <p:extLst>
      <p:ext uri="{BB962C8B-B14F-4D97-AF65-F5344CB8AC3E}">
        <p14:creationId xmlns:p14="http://schemas.microsoft.com/office/powerpoint/2010/main" val="52322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134741"/>
            <a:ext cx="6056131" cy="861774"/>
          </a:xfrm>
          <a:prstGeom prst="rect">
            <a:avLst/>
          </a:prstGeom>
        </p:spPr>
        <p:txBody>
          <a:bodyPr wrap="square">
            <a:spAutoFit/>
          </a:bodyPr>
          <a:lstStyle/>
          <a:p>
            <a:pPr algn="ctr"/>
            <a:r>
              <a:rPr lang="en-US" sz="2500" b="1" cap="all" dirty="0">
                <a:solidFill>
                  <a:schemeClr val="bg1"/>
                </a:solidFill>
              </a:rPr>
              <a:t>Draft Vision, Mission, and Objectives for Utah’s PSSIP</a:t>
            </a: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2" name="TextBox 1">
            <a:extLst>
              <a:ext uri="{FF2B5EF4-FFF2-40B4-BE49-F238E27FC236}">
                <a16:creationId xmlns:a16="http://schemas.microsoft.com/office/drawing/2014/main" id="{0EDE7669-B72E-0E48-89FC-A61FF8106E5E}"/>
              </a:ext>
            </a:extLst>
          </p:cNvPr>
          <p:cNvSpPr txBox="1"/>
          <p:nvPr/>
        </p:nvSpPr>
        <p:spPr>
          <a:xfrm>
            <a:off x="92697" y="1077550"/>
            <a:ext cx="8934629" cy="5570756"/>
          </a:xfrm>
          <a:prstGeom prst="rect">
            <a:avLst/>
          </a:prstGeom>
          <a:noFill/>
        </p:spPr>
        <p:txBody>
          <a:bodyPr wrap="square" rtlCol="0">
            <a:spAutoFit/>
          </a:bodyPr>
          <a:lstStyle/>
          <a:p>
            <a:r>
              <a:rPr lang="en-US" sz="1600" b="1" dirty="0"/>
              <a:t>Vision</a:t>
            </a:r>
          </a:p>
          <a:p>
            <a:endParaRPr lang="en-US" sz="1600" b="1" dirty="0"/>
          </a:p>
          <a:p>
            <a:r>
              <a:rPr lang="en-US" sz="1600" dirty="0"/>
              <a:t>Safe patients through collaborative event reporting and patient safety improvement solutions</a:t>
            </a:r>
          </a:p>
          <a:p>
            <a:endParaRPr lang="en-US" sz="1600" dirty="0"/>
          </a:p>
          <a:p>
            <a:r>
              <a:rPr lang="en-US" sz="1600" b="1" dirty="0"/>
              <a:t>Mission</a:t>
            </a:r>
          </a:p>
          <a:p>
            <a:endParaRPr lang="en-US" sz="1600" b="1" dirty="0"/>
          </a:p>
          <a:p>
            <a:r>
              <a:rPr lang="en-US" sz="1600" dirty="0"/>
              <a:t>Improve patient safety through transparent and nationally-consistent standards for reporting adverse patient safety events, assessment of those events, exploration of best practices and use of quantitative and qualitative data to educate and promote statewide patient safety improvement solutions.</a:t>
            </a:r>
          </a:p>
          <a:p>
            <a:endParaRPr lang="en-US" sz="1600" dirty="0"/>
          </a:p>
          <a:p>
            <a:r>
              <a:rPr lang="en-US" sz="1600" b="1" dirty="0"/>
              <a:t>Objectives</a:t>
            </a:r>
          </a:p>
          <a:p>
            <a:endParaRPr lang="en-US" sz="1600" b="1" dirty="0"/>
          </a:p>
          <a:p>
            <a:pPr marL="285750" indent="-285750">
              <a:buFont typeface="Arial" panose="020B0604020202020204" pitchFamily="34" charset="0"/>
              <a:buChar char="•"/>
            </a:pPr>
            <a:r>
              <a:rPr lang="en-US" sz="1600" dirty="0"/>
              <a:t>Public accountability and transparency through event reporting</a:t>
            </a:r>
          </a:p>
          <a:p>
            <a:pPr marL="285750" indent="-285750">
              <a:buFont typeface="Arial" panose="020B0604020202020204" pitchFamily="34" charset="0"/>
              <a:buChar char="•"/>
            </a:pPr>
            <a:r>
              <a:rPr lang="en-US" sz="1600" dirty="0"/>
              <a:t>Adherence to national standards of event-reporting </a:t>
            </a:r>
          </a:p>
          <a:p>
            <a:pPr marL="285750" indent="-285750">
              <a:buFont typeface="Arial" panose="020B0604020202020204" pitchFamily="34" charset="0"/>
              <a:buChar char="•"/>
            </a:pPr>
            <a:r>
              <a:rPr lang="en-US" sz="1600" dirty="0"/>
              <a:t>Healthcare facilities have processes in place to identify and report all reportable adverse events</a:t>
            </a:r>
          </a:p>
          <a:p>
            <a:pPr marL="285750" indent="-285750">
              <a:buFont typeface="Arial" panose="020B0604020202020204" pitchFamily="34" charset="0"/>
              <a:buChar char="•"/>
            </a:pPr>
            <a:r>
              <a:rPr lang="en-US" sz="1600" dirty="0"/>
              <a:t>Agreement on which patient safety events should be reported</a:t>
            </a:r>
          </a:p>
          <a:p>
            <a:pPr marL="285750" indent="-285750">
              <a:buFont typeface="Arial" panose="020B0604020202020204" pitchFamily="34" charset="0"/>
              <a:buChar char="•"/>
            </a:pPr>
            <a:r>
              <a:rPr lang="en-US" sz="1600" dirty="0"/>
              <a:t>Educated stakeholders and statewide patient safety improvement solutions based on quantitative and qualitative data from event reporting</a:t>
            </a:r>
          </a:p>
          <a:p>
            <a:pPr marL="285750" indent="-285750">
              <a:buFont typeface="Arial" panose="020B0604020202020204" pitchFamily="34" charset="0"/>
              <a:buChar char="•"/>
            </a:pPr>
            <a:r>
              <a:rPr lang="en-US" sz="1600" dirty="0"/>
              <a:t>Quarterly meetings with all healthcare systems represented</a:t>
            </a:r>
          </a:p>
          <a:p>
            <a:pPr algn="ctr"/>
            <a:endParaRPr lang="en-US" sz="1600" dirty="0"/>
          </a:p>
          <a:p>
            <a:pPr algn="ctr"/>
            <a:endParaRPr lang="en-US" dirty="0"/>
          </a:p>
          <a:p>
            <a:pPr algn="ctr"/>
            <a:endParaRPr lang="en-US" b="1" dirty="0"/>
          </a:p>
        </p:txBody>
      </p:sp>
    </p:spTree>
    <p:extLst>
      <p:ext uri="{BB962C8B-B14F-4D97-AF65-F5344CB8AC3E}">
        <p14:creationId xmlns:p14="http://schemas.microsoft.com/office/powerpoint/2010/main" val="171757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chemeClr val="bg1"/>
                </a:solidFill>
              </a:rPr>
              <a:t>State by State Patient Safety Initiatives</a:t>
            </a: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5" name="TextBox 4">
            <a:extLst>
              <a:ext uri="{FF2B5EF4-FFF2-40B4-BE49-F238E27FC236}">
                <a16:creationId xmlns:a16="http://schemas.microsoft.com/office/drawing/2014/main" id="{C6984387-AD89-0541-8D66-0EF5406702E3}"/>
              </a:ext>
            </a:extLst>
          </p:cNvPr>
          <p:cNvSpPr txBox="1"/>
          <p:nvPr/>
        </p:nvSpPr>
        <p:spPr>
          <a:xfrm>
            <a:off x="483890" y="2967335"/>
            <a:ext cx="8088410" cy="1200329"/>
          </a:xfrm>
          <a:prstGeom prst="rect">
            <a:avLst/>
          </a:prstGeom>
          <a:noFill/>
        </p:spPr>
        <p:txBody>
          <a:bodyPr wrap="square" rtlCol="0">
            <a:spAutoFit/>
          </a:bodyPr>
          <a:lstStyle/>
          <a:p>
            <a:pPr algn="ctr"/>
            <a:r>
              <a:rPr lang="en-US" sz="3600" dirty="0"/>
              <a:t>An Overview of Patient Safety Initiatives Outside of Utah</a:t>
            </a:r>
          </a:p>
        </p:txBody>
      </p:sp>
    </p:spTree>
    <p:extLst>
      <p:ext uri="{BB962C8B-B14F-4D97-AF65-F5344CB8AC3E}">
        <p14:creationId xmlns:p14="http://schemas.microsoft.com/office/powerpoint/2010/main" val="248289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nly_No Text.jpg">
            <a:extLst>
              <a:ext uri="{FF2B5EF4-FFF2-40B4-BE49-F238E27FC236}">
                <a16:creationId xmlns:a16="http://schemas.microsoft.com/office/drawing/2014/main" id="{62604E0E-FA94-4A5A-A9F0-87CDC9759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06" y="134741"/>
            <a:ext cx="797988" cy="800570"/>
          </a:xfrm>
          <a:prstGeom prst="rect">
            <a:avLst/>
          </a:prstGeom>
        </p:spPr>
      </p:pic>
      <p:sp>
        <p:nvSpPr>
          <p:cNvPr id="10" name="Rectangle 4">
            <a:extLst>
              <a:ext uri="{FF2B5EF4-FFF2-40B4-BE49-F238E27FC236}">
                <a16:creationId xmlns:a16="http://schemas.microsoft.com/office/drawing/2014/main" id="{7EB59D36-6D99-4787-B896-B5E6F9E5167C}"/>
              </a:ext>
            </a:extLst>
          </p:cNvPr>
          <p:cNvSpPr/>
          <p:nvPr/>
        </p:nvSpPr>
        <p:spPr>
          <a:xfrm>
            <a:off x="0" y="123091"/>
            <a:ext cx="7765519" cy="800570"/>
          </a:xfrm>
          <a:custGeom>
            <a:avLst/>
            <a:gdLst>
              <a:gd name="connsiteX0" fmla="*/ 0 w 7887856"/>
              <a:gd name="connsiteY0" fmla="*/ 0 h 800570"/>
              <a:gd name="connsiteX1" fmla="*/ 7887856 w 7887856"/>
              <a:gd name="connsiteY1" fmla="*/ 0 h 800570"/>
              <a:gd name="connsiteX2" fmla="*/ 7887856 w 7887856"/>
              <a:gd name="connsiteY2" fmla="*/ 800570 h 800570"/>
              <a:gd name="connsiteX3" fmla="*/ 0 w 7887856"/>
              <a:gd name="connsiteY3" fmla="*/ 800570 h 800570"/>
              <a:gd name="connsiteX4" fmla="*/ 0 w 7887856"/>
              <a:gd name="connsiteY4" fmla="*/ 0 h 800570"/>
              <a:gd name="connsiteX0" fmla="*/ 0 w 7887856"/>
              <a:gd name="connsiteY0" fmla="*/ 0 h 800570"/>
              <a:gd name="connsiteX1" fmla="*/ 7439285 w 7887856"/>
              <a:gd name="connsiteY1" fmla="*/ 5825 h 800570"/>
              <a:gd name="connsiteX2" fmla="*/ 7887856 w 7887856"/>
              <a:gd name="connsiteY2" fmla="*/ 800570 h 800570"/>
              <a:gd name="connsiteX3" fmla="*/ 0 w 7887856"/>
              <a:gd name="connsiteY3" fmla="*/ 800570 h 800570"/>
              <a:gd name="connsiteX4" fmla="*/ 0 w 7887856"/>
              <a:gd name="connsiteY4" fmla="*/ 0 h 8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7856" h="800570">
                <a:moveTo>
                  <a:pt x="0" y="0"/>
                </a:moveTo>
                <a:lnTo>
                  <a:pt x="7439285" y="5825"/>
                </a:lnTo>
                <a:lnTo>
                  <a:pt x="7887856" y="800570"/>
                </a:lnTo>
                <a:lnTo>
                  <a:pt x="0" y="800570"/>
                </a:lnTo>
                <a:lnTo>
                  <a:pt x="0" y="0"/>
                </a:lnTo>
                <a:close/>
              </a:path>
            </a:pathLst>
          </a:custGeom>
          <a:solidFill>
            <a:srgbClr val="8FB2F3"/>
          </a:solidFill>
          <a:ln>
            <a:solidFill>
              <a:srgbClr val="8FB2F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48A8DC69-47BA-4932-B084-839026C008D2}"/>
              </a:ext>
            </a:extLst>
          </p:cNvPr>
          <p:cNvSpPr/>
          <p:nvPr/>
        </p:nvSpPr>
        <p:spPr>
          <a:xfrm>
            <a:off x="943746" y="6448762"/>
            <a:ext cx="8200254" cy="409237"/>
          </a:xfrm>
          <a:custGeom>
            <a:avLst/>
            <a:gdLst>
              <a:gd name="connsiteX0" fmla="*/ 0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0 w 8200254"/>
              <a:gd name="connsiteY4" fmla="*/ 0 h 409237"/>
              <a:gd name="connsiteX0" fmla="*/ 215547 w 8200254"/>
              <a:gd name="connsiteY0" fmla="*/ 0 h 409237"/>
              <a:gd name="connsiteX1" fmla="*/ 8200254 w 8200254"/>
              <a:gd name="connsiteY1" fmla="*/ 0 h 409237"/>
              <a:gd name="connsiteX2" fmla="*/ 8200254 w 8200254"/>
              <a:gd name="connsiteY2" fmla="*/ 409237 h 409237"/>
              <a:gd name="connsiteX3" fmla="*/ 0 w 8200254"/>
              <a:gd name="connsiteY3" fmla="*/ 409237 h 409237"/>
              <a:gd name="connsiteX4" fmla="*/ 215547 w 8200254"/>
              <a:gd name="connsiteY4" fmla="*/ 0 h 40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54" h="409237">
                <a:moveTo>
                  <a:pt x="215547" y="0"/>
                </a:moveTo>
                <a:lnTo>
                  <a:pt x="8200254" y="0"/>
                </a:lnTo>
                <a:lnTo>
                  <a:pt x="8200254" y="409237"/>
                </a:lnTo>
                <a:lnTo>
                  <a:pt x="0" y="409237"/>
                </a:lnTo>
                <a:lnTo>
                  <a:pt x="215547" y="0"/>
                </a:lnTo>
                <a:close/>
              </a:path>
            </a:pathLst>
          </a:custGeom>
          <a:solidFill>
            <a:srgbClr val="8FB2F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0F9818-BB4A-4027-9BCB-8A5E04BA8E98}"/>
              </a:ext>
            </a:extLst>
          </p:cNvPr>
          <p:cNvSpPr txBox="1"/>
          <p:nvPr/>
        </p:nvSpPr>
        <p:spPr>
          <a:xfrm>
            <a:off x="1609560" y="6475084"/>
            <a:ext cx="7417766" cy="338554"/>
          </a:xfrm>
          <a:prstGeom prst="rect">
            <a:avLst/>
          </a:prstGeom>
          <a:noFill/>
        </p:spPr>
        <p:txBody>
          <a:bodyPr wrap="square" rtlCol="0">
            <a:spAutoFit/>
          </a:bodyPr>
          <a:lstStyle/>
          <a:p>
            <a:r>
              <a:rPr lang="en-US" sz="1600" dirty="0">
                <a:solidFill>
                  <a:schemeClr val="bg1"/>
                </a:solidFill>
                <a:latin typeface="Minion Pro"/>
                <a:cs typeface="Minion Pro"/>
              </a:rPr>
              <a:t>HEALTHIEST PEOPLE  |  OPTIMIZE MEDICAID  |  A GREAT ORGANIZATION</a:t>
            </a:r>
          </a:p>
        </p:txBody>
      </p:sp>
      <p:sp>
        <p:nvSpPr>
          <p:cNvPr id="13" name="Rectangle 12">
            <a:extLst>
              <a:ext uri="{FF2B5EF4-FFF2-40B4-BE49-F238E27FC236}">
                <a16:creationId xmlns:a16="http://schemas.microsoft.com/office/drawing/2014/main" id="{B7188FDD-37D0-45E2-84BF-B1F626512C90}"/>
              </a:ext>
            </a:extLst>
          </p:cNvPr>
          <p:cNvSpPr/>
          <p:nvPr/>
        </p:nvSpPr>
        <p:spPr>
          <a:xfrm>
            <a:off x="943746" y="284849"/>
            <a:ext cx="6056131" cy="477054"/>
          </a:xfrm>
          <a:prstGeom prst="rect">
            <a:avLst/>
          </a:prstGeom>
        </p:spPr>
        <p:txBody>
          <a:bodyPr wrap="square">
            <a:spAutoFit/>
          </a:bodyPr>
          <a:lstStyle/>
          <a:p>
            <a:pPr algn="ctr"/>
            <a:r>
              <a:rPr lang="en-US" sz="2500" b="1" cap="all" dirty="0">
                <a:solidFill>
                  <a:schemeClr val="bg1"/>
                </a:solidFill>
              </a:rPr>
              <a:t>State by State Patient Safety Initiatives</a:t>
            </a:r>
          </a:p>
        </p:txBody>
      </p:sp>
      <p:sp>
        <p:nvSpPr>
          <p:cNvPr id="3" name="Rectangle 2">
            <a:extLst>
              <a:ext uri="{FF2B5EF4-FFF2-40B4-BE49-F238E27FC236}">
                <a16:creationId xmlns:a16="http://schemas.microsoft.com/office/drawing/2014/main" id="{3A7C89C7-5858-42D4-A1C2-279651758756}"/>
              </a:ext>
            </a:extLst>
          </p:cNvPr>
          <p:cNvSpPr/>
          <p:nvPr/>
        </p:nvSpPr>
        <p:spPr>
          <a:xfrm>
            <a:off x="947054" y="1970103"/>
            <a:ext cx="7249891" cy="923330"/>
          </a:xfrm>
          <a:prstGeom prst="rect">
            <a:avLst/>
          </a:prstGeom>
        </p:spPr>
        <p:txBody>
          <a:bodyPr wrap="square">
            <a:spAutoFit/>
          </a:bodyPr>
          <a:lstStyle/>
          <a:p>
            <a:endParaRPr lang="en-US" dirty="0">
              <a:solidFill>
                <a:srgbClr val="0099CE"/>
              </a:solidFill>
              <a:latin typeface="AvenirArabic-Black"/>
            </a:endParaRPr>
          </a:p>
          <a:p>
            <a:br>
              <a:rPr lang="en-US" dirty="0"/>
            </a:br>
            <a:endParaRPr lang="en-US" dirty="0"/>
          </a:p>
        </p:txBody>
      </p:sp>
      <p:sp>
        <p:nvSpPr>
          <p:cNvPr id="5" name="TextBox 4">
            <a:extLst>
              <a:ext uri="{FF2B5EF4-FFF2-40B4-BE49-F238E27FC236}">
                <a16:creationId xmlns:a16="http://schemas.microsoft.com/office/drawing/2014/main" id="{C6984387-AD89-0541-8D66-0EF5406702E3}"/>
              </a:ext>
            </a:extLst>
          </p:cNvPr>
          <p:cNvSpPr txBox="1"/>
          <p:nvPr/>
        </p:nvSpPr>
        <p:spPr>
          <a:xfrm>
            <a:off x="286182" y="1079356"/>
            <a:ext cx="8088410" cy="3477875"/>
          </a:xfrm>
          <a:prstGeom prst="rect">
            <a:avLst/>
          </a:prstGeom>
          <a:noFill/>
        </p:spPr>
        <p:txBody>
          <a:bodyPr wrap="square" rtlCol="0">
            <a:spAutoFit/>
          </a:bodyPr>
          <a:lstStyle/>
          <a:p>
            <a:r>
              <a:rPr lang="en-US" sz="2000" b="1" dirty="0"/>
              <a:t>Purpose of this presentation</a:t>
            </a:r>
          </a:p>
          <a:p>
            <a:pPr marL="342900" indent="-342900">
              <a:buFont typeface="Arial" panose="020B0604020202020204" pitchFamily="34" charset="0"/>
              <a:buChar char="•"/>
            </a:pPr>
            <a:r>
              <a:rPr lang="en-US" sz="2000" dirty="0"/>
              <a:t>To learn about the adverse event reporting systems of other states</a:t>
            </a:r>
          </a:p>
          <a:p>
            <a:pPr marL="800100" lvl="1" indent="-342900">
              <a:buFont typeface="Arial" panose="020B0604020202020204" pitchFamily="34" charset="0"/>
              <a:buChar char="•"/>
            </a:pPr>
            <a:r>
              <a:rPr lang="en-US" sz="2000" dirty="0"/>
              <a:t>And show why state-by-state comparisons are difficult</a:t>
            </a:r>
          </a:p>
          <a:p>
            <a:pPr marL="342900" indent="-342900">
              <a:buFont typeface="Arial" panose="020B0604020202020204" pitchFamily="34" charset="0"/>
              <a:buChar char="•"/>
            </a:pPr>
            <a:r>
              <a:rPr lang="en-US" sz="2000" dirty="0"/>
              <a:t>To learn about other tools available to measure adverse event reporting system efficacy</a:t>
            </a:r>
          </a:p>
          <a:p>
            <a:pPr marL="342900" indent="-342900">
              <a:buFont typeface="Arial" panose="020B0604020202020204" pitchFamily="34" charset="0"/>
              <a:buChar char="•"/>
            </a:pPr>
            <a:endParaRPr lang="en-US" sz="2000" dirty="0"/>
          </a:p>
          <a:p>
            <a:r>
              <a:rPr lang="en-US" sz="2000" b="1" dirty="0"/>
              <a:t>Learning Objectives</a:t>
            </a:r>
          </a:p>
          <a:p>
            <a:pPr marL="342900" indent="-342900">
              <a:buFont typeface="Arial" panose="020B0604020202020204" pitchFamily="34" charset="0"/>
              <a:buChar char="•"/>
            </a:pPr>
            <a:r>
              <a:rPr lang="en-US" sz="2000" dirty="0"/>
              <a:t>See how other states reporting systems compare to Utah’s</a:t>
            </a:r>
          </a:p>
          <a:p>
            <a:pPr marL="342900" indent="-342900">
              <a:buFont typeface="Arial" panose="020B0604020202020204" pitchFamily="34" charset="0"/>
              <a:buChar char="•"/>
            </a:pPr>
            <a:r>
              <a:rPr lang="en-US" sz="2000" dirty="0"/>
              <a:t>Understand the national landscape of how patient safety is managed</a:t>
            </a:r>
          </a:p>
          <a:p>
            <a:pPr marL="342900" indent="-342900">
              <a:buFont typeface="Arial" panose="020B0604020202020204" pitchFamily="34" charset="0"/>
              <a:buChar char="•"/>
            </a:pPr>
            <a:r>
              <a:rPr lang="en-US" sz="2000" dirty="0"/>
              <a:t>Compare and contrast different tools of comparison for patient safety reporting</a:t>
            </a:r>
          </a:p>
        </p:txBody>
      </p:sp>
    </p:spTree>
    <p:extLst>
      <p:ext uri="{BB962C8B-B14F-4D97-AF65-F5344CB8AC3E}">
        <p14:creationId xmlns:p14="http://schemas.microsoft.com/office/powerpoint/2010/main" val="1944148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3540</TotalTime>
  <Words>2475</Words>
  <Application>Microsoft Office PowerPoint</Application>
  <PresentationFormat>On-screen Show (4:3)</PresentationFormat>
  <Paragraphs>317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AvenirArabic-Black</vt:lpstr>
      <vt:lpstr>Calibri</vt:lpstr>
      <vt:lpstr>Minion Pro</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tmcminn</dc:creator>
  <cp:lastModifiedBy>Riley Voss</cp:lastModifiedBy>
  <cp:revision>226</cp:revision>
  <dcterms:created xsi:type="dcterms:W3CDTF">2017-09-18T15:58:40Z</dcterms:created>
  <dcterms:modified xsi:type="dcterms:W3CDTF">2021-11-18T21:54:22Z</dcterms:modified>
</cp:coreProperties>
</file>